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80" r:id="rId9"/>
    <p:sldId id="282" r:id="rId10"/>
    <p:sldId id="281" r:id="rId11"/>
    <p:sldId id="270" r:id="rId12"/>
    <p:sldId id="278" r:id="rId13"/>
    <p:sldId id="271" r:id="rId14"/>
    <p:sldId id="277" r:id="rId15"/>
    <p:sldId id="272" r:id="rId16"/>
    <p:sldId id="273" r:id="rId17"/>
    <p:sldId id="274" r:id="rId18"/>
    <p:sldId id="283" r:id="rId19"/>
    <p:sldId id="27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4660"/>
  </p:normalViewPr>
  <p:slideViewPr>
    <p:cSldViewPr snapToGrid="0">
      <p:cViewPr>
        <p:scale>
          <a:sx n="90" d="100"/>
          <a:sy n="90" d="100"/>
        </p:scale>
        <p:origin x="-1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57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504C5-DE77-44F6-82D3-D3D6AAFE535E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343217"/>
            <a:ext cx="5487041" cy="41151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973"/>
            <a:ext cx="2972547" cy="4575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8684973"/>
            <a:ext cx="2972547" cy="4575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F40C-2C95-42C6-82B1-152AC3AC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8" y="184361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844" y="4118220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D17F-F946-4570-B1CE-69D6A196D3FB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66" y="162143"/>
            <a:ext cx="466532" cy="466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04" y="135086"/>
            <a:ext cx="520646" cy="52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5" y="135086"/>
            <a:ext cx="521324" cy="520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11" y="121089"/>
            <a:ext cx="630802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42" y="166809"/>
            <a:ext cx="457200" cy="457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895208" y="238571"/>
            <a:ext cx="553375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 Challenges and Innovations in Nanotechnology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18-19 December,</a:t>
            </a:r>
            <a:r>
              <a:rPr lang="en-US" sz="1600" b="1" kern="1200" baseline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Damascus- Syria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6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E2AB-81B7-42FA-9737-E216428CA356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76A-9764-432F-ADE2-9748DACDC23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61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6D2-DF7F-408B-8F11-B5876889CBDB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81B4-40B8-4D54-8D4E-805FDE80816B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9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69DD-B871-4B69-A52A-3916CBFC6B21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6B53-7D94-4F92-96FA-1670D6DCE63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4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5E5-6A28-4A45-B884-41CB0F37BBCD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13E-3AE6-4968-B834-B242B3886325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19" y="664151"/>
            <a:ext cx="7498424" cy="6272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919" y="1598885"/>
            <a:ext cx="8884477" cy="4091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7759" y="6234011"/>
            <a:ext cx="911939" cy="365125"/>
          </a:xfrm>
        </p:spPr>
        <p:txBody>
          <a:bodyPr/>
          <a:lstStyle/>
          <a:p>
            <a:fld id="{E6AAFEE9-7B5E-41FC-8D0D-AECC349908AB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5703" y="6234010"/>
            <a:ext cx="683339" cy="365125"/>
          </a:xfrm>
        </p:spPr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66" y="162143"/>
            <a:ext cx="466532" cy="466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04" y="135086"/>
            <a:ext cx="520646" cy="52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5" y="135086"/>
            <a:ext cx="521324" cy="520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11" y="121089"/>
            <a:ext cx="630802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42" y="166809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1679061" y="1433969"/>
            <a:ext cx="9681405" cy="475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3588278" y="6291359"/>
            <a:ext cx="5533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 Challenges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Innovations in Nanotechnology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7A05-8A1D-4491-9920-B4F1FF191F42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3B07-8EA5-4CB7-91A4-70920939092E}" type="datetime1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DEA-99FE-4405-96AE-07BF1BC76748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47CB-1CCB-43A1-8C2C-A157DB02C74A}" type="datetime1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D14C-81FD-472E-B5A9-990B0E2633CF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7B19-9BCC-412C-BFC4-595164EB7AE0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0800000">
            <a:off x="0" y="-3"/>
            <a:ext cx="12192000" cy="6866468"/>
            <a:chOff x="-9664432" y="-8467"/>
            <a:chExt cx="21856432" cy="6866468"/>
          </a:xfrm>
        </p:grpSpPr>
        <p:cxnSp>
          <p:nvCxnSpPr>
            <p:cNvPr id="20" name="Straight Connector 19"/>
            <p:cNvCxnSpPr/>
            <p:nvPr/>
          </p:nvCxnSpPr>
          <p:spPr>
            <a:xfrm rot="10800000" flipH="1" flipV="1">
              <a:off x="9371009" y="0"/>
              <a:ext cx="1252306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8603438" y="3681412"/>
              <a:ext cx="3585387" cy="317658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603440" y="-8466"/>
              <a:ext cx="258538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-9664432" y="4013198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1946" y="619856"/>
            <a:ext cx="8016784" cy="101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946" y="185605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4119" y="624510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6F3D-BD0F-4926-9873-513DC694BE4C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7161" y="627503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3829" y="619357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82C8B3-B7EE-408B-875C-CCB25BB34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Preparation</a:t>
            </a:r>
            <a:r>
              <a:rPr lang="fr-FR" dirty="0">
                <a:solidFill>
                  <a:srgbClr val="0070C0"/>
                </a:solidFill>
              </a:rPr>
              <a:t> of semi-</a:t>
            </a:r>
            <a:r>
              <a:rPr lang="fr-FR" dirty="0" err="1">
                <a:solidFill>
                  <a:srgbClr val="0070C0"/>
                </a:solidFill>
              </a:rPr>
              <a:t>conducting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polymers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dispersed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b="1" dirty="0" err="1">
                <a:solidFill>
                  <a:srgbClr val="0070C0"/>
                </a:solidFill>
              </a:rPr>
              <a:t>organic</a:t>
            </a:r>
            <a:r>
              <a:rPr lang="fr-FR" b="1" dirty="0">
                <a:solidFill>
                  <a:srgbClr val="0070C0"/>
                </a:solidFill>
              </a:rPr>
              <a:t> media </a:t>
            </a:r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644" y="4899270"/>
            <a:ext cx="8596668" cy="860400"/>
          </a:xfrm>
        </p:spPr>
        <p:txBody>
          <a:bodyPr/>
          <a:lstStyle/>
          <a:p>
            <a:pPr marL="447675" lvl="0" indent="-447675" defTabSz="914400" fontAlgn="base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SzTx/>
              <a:buFont typeface="Wingdings" pitchFamily="2" charset="2"/>
              <a:buChar char="§"/>
              <a:defRPr/>
            </a:pPr>
            <a:r>
              <a:rPr lang="fr-FR" sz="1800" kern="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"/>
              </a:rPr>
              <a:t>Dr. </a:t>
            </a:r>
            <a:r>
              <a:rPr lang="fr-FR" sz="1800" kern="0" dirty="0" err="1" smtClean="0">
                <a:solidFill>
                  <a:srgbClr val="292929">
                    <a:lumMod val="75000"/>
                    <a:lumOff val="25000"/>
                  </a:srgbClr>
                </a:solidFill>
                <a:latin typeface="Arial"/>
              </a:rPr>
              <a:t>Abdulkarim</a:t>
            </a:r>
            <a:r>
              <a:rPr lang="fr-FR" sz="1800" kern="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fr-FR" sz="1800" kern="0" dirty="0">
                <a:solidFill>
                  <a:srgbClr val="292929">
                    <a:lumMod val="75000"/>
                    <a:lumOff val="25000"/>
                  </a:srgbClr>
                </a:solidFill>
                <a:latin typeface="Arial"/>
              </a:rPr>
              <a:t>CHARBA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77C1-A37D-4F70-AC0E-81C467AFD3C5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7" y="2949443"/>
            <a:ext cx="10112055" cy="21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47CB-1CCB-43A1-8C2C-A157DB02C74A}" type="datetime1">
              <a:rPr lang="en-US" smtClean="0"/>
              <a:t>12/18/2019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Espace réservé de la date 1"/>
          <p:cNvSpPr txBox="1">
            <a:spLocks/>
          </p:cNvSpPr>
          <p:nvPr/>
        </p:nvSpPr>
        <p:spPr>
          <a:xfrm>
            <a:off x="2261791" y="6737350"/>
            <a:ext cx="863600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C0AE09-F428-4357-B846-18DF266B1853}" type="datetime1">
              <a:rPr lang="fr-FR" smtClean="0"/>
              <a:pPr>
                <a:defRPr/>
              </a:pPr>
              <a:t>18/12/2019</a:t>
            </a:fld>
            <a:endParaRPr lang="fr-FR"/>
          </a:p>
        </p:txBody>
      </p:sp>
      <p:sp>
        <p:nvSpPr>
          <p:cNvPr id="5" name="Rectangle 1978"/>
          <p:cNvSpPr>
            <a:spLocks noChangeArrowheads="1"/>
          </p:cNvSpPr>
          <p:nvPr/>
        </p:nvSpPr>
        <p:spPr bwMode="auto">
          <a:xfrm>
            <a:off x="2784698" y="152400"/>
            <a:ext cx="842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Dispersion </a:t>
            </a:r>
            <a:r>
              <a:rPr kumimoji="0" lang="fr-FR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polymerization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of EDOT in the </a:t>
            </a:r>
            <a:r>
              <a:rPr kumimoji="0" lang="fr-FR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presence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of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PI-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Py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as a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stabilizer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9046256" y="3038361"/>
            <a:ext cx="2195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particles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of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50-80 nm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diameter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PI-</a:t>
            </a: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Py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 (62000g/mol ) (50wt %)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6565234" y="3038361"/>
            <a:ext cx="23596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l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particles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of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60-120 nm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diameter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PI-</a:t>
            </a: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Py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 (47000g/mol ) (50wt %)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4041123" y="2980205"/>
            <a:ext cx="2293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particles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of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80-150 nm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diameter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PI-</a:t>
            </a: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Py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 (16100g/mol ) (50wt %)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3220387" y="5180311"/>
            <a:ext cx="6227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0066"/>
                </a:solidFill>
                <a:latin typeface="Arial" charset="0"/>
              </a:rPr>
              <a:t>TEM images of PEDOT </a:t>
            </a:r>
            <a:r>
              <a:rPr lang="fr-FR" sz="1600" dirty="0" err="1">
                <a:solidFill>
                  <a:srgbClr val="000066"/>
                </a:solidFill>
                <a:latin typeface="Arial" charset="0"/>
              </a:rPr>
              <a:t>particles</a:t>
            </a:r>
            <a:r>
              <a:rPr lang="fr-FR" sz="16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sz="1600" dirty="0" err="1">
                <a:solidFill>
                  <a:srgbClr val="000066"/>
                </a:solidFill>
                <a:latin typeface="Arial" charset="0"/>
              </a:rPr>
              <a:t>prepared</a:t>
            </a:r>
            <a:r>
              <a:rPr lang="fr-FR" sz="1600" dirty="0">
                <a:solidFill>
                  <a:srgbClr val="000066"/>
                </a:solidFill>
                <a:latin typeface="Arial" charset="0"/>
              </a:rPr>
              <a:t> in the </a:t>
            </a:r>
            <a:r>
              <a:rPr lang="fr-FR" sz="1600" dirty="0" err="1">
                <a:solidFill>
                  <a:srgbClr val="000066"/>
                </a:solidFill>
                <a:latin typeface="Arial" charset="0"/>
              </a:rPr>
              <a:t>presence</a:t>
            </a:r>
            <a:r>
              <a:rPr lang="fr-FR" sz="1600" dirty="0">
                <a:solidFill>
                  <a:srgbClr val="000066"/>
                </a:solidFill>
                <a:latin typeface="Arial" charset="0"/>
              </a:rPr>
              <a:t> of </a:t>
            </a:r>
            <a:r>
              <a:rPr lang="fr-FR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PI-</a:t>
            </a:r>
            <a:r>
              <a:rPr lang="fr-FR" sz="1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endParaRPr lang="fr-FR" sz="16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" name="Rectangle 2100"/>
          <p:cNvSpPr>
            <a:spLocks noChangeArrowheads="1"/>
          </p:cNvSpPr>
          <p:nvPr/>
        </p:nvSpPr>
        <p:spPr bwMode="auto">
          <a:xfrm>
            <a:off x="8537216" y="1061492"/>
            <a:ext cx="2671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/>
            <a:r>
              <a:rPr lang="en-GB" sz="1200" b="1" dirty="0" smtClean="0">
                <a:solidFill>
                  <a:srgbClr val="000066"/>
                </a:solidFill>
                <a:latin typeface="Arial" charset="0"/>
              </a:rPr>
              <a:t>b)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</a:rPr>
              <a:t>Versus the monomer</a:t>
            </a:r>
          </a:p>
          <a:p>
            <a:pPr marL="228600" indent="-228600" algn="ctr"/>
            <a:r>
              <a:rPr lang="en-US" sz="1200" b="1" dirty="0" smtClean="0">
                <a:solidFill>
                  <a:srgbClr val="000066"/>
                </a:solidFill>
                <a:latin typeface="Arial" charset="0"/>
              </a:rPr>
              <a:t>c)Calculated by TEM</a:t>
            </a:r>
            <a:endParaRPr lang="fr-F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Text Box 128"/>
          <p:cNvSpPr txBox="1">
            <a:spLocks noChangeArrowheads="1"/>
          </p:cNvSpPr>
          <p:nvPr/>
        </p:nvSpPr>
        <p:spPr bwMode="auto">
          <a:xfrm>
            <a:off x="4570433" y="552510"/>
            <a:ext cx="3662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Effect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of the </a:t>
            </a:r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molecular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weight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of PI-</a:t>
            </a:r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Py</a:t>
            </a:r>
            <a:endParaRPr lang="fr-FR" sz="16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1519923" y="3012411"/>
            <a:ext cx="23091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particles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of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100-250nm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PI-</a:t>
            </a:r>
            <a:r>
              <a:rPr kumimoji="0" lang="fr-F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Py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 (10000g/mol ) (50wt %)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4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92544"/>
              </p:ext>
            </p:extLst>
          </p:nvPr>
        </p:nvGraphicFramePr>
        <p:xfrm>
          <a:off x="2089730" y="918944"/>
          <a:ext cx="597666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00200"/>
                <a:gridCol w="720080"/>
                <a:gridCol w="1584176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Mn (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-PI) (g/mole)</a:t>
                      </a:r>
                      <a:endParaRPr lang="fr-FR" sz="1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wt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of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Py-PI</a:t>
                      </a:r>
                      <a:r>
                        <a:rPr lang="fr-FR" sz="1400" baseline="30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1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 (°C)</a:t>
                      </a:r>
                      <a:endParaRPr lang="fr-FR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size (nm) 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3800</a:t>
                      </a:r>
                      <a:endParaRPr lang="fr-FR" sz="1400" b="0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fr-FR" sz="1400" b="0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400" b="0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agglomérat</a:t>
                      </a:r>
                      <a:endParaRPr lang="fr-FR" sz="1400" b="0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100-250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16100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80-150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47000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14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4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60-120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62000</a:t>
                      </a:r>
                      <a:endParaRPr lang="fr-FR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14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4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50-80</a:t>
                      </a:r>
                      <a:endParaRPr lang="fr-FR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148635" y="1930475"/>
            <a:ext cx="3919540" cy="7344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399" y="1978234"/>
            <a:ext cx="3981451" cy="638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efficiency of the stabilizer increase with its molecular weight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9923" y="5778709"/>
            <a:ext cx="1077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efficiency of the stabilizer increase with its molecular </a:t>
            </a:r>
            <a:r>
              <a:rPr lang="en-US" dirty="0" err="1" smtClean="0">
                <a:solidFill>
                  <a:srgbClr val="C00000"/>
                </a:solidFill>
              </a:rPr>
              <a:t>weight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more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stable particles at the beginning of the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reaction 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Smaller particles at the end of the reaction. </a:t>
            </a:r>
            <a:endParaRPr lang="en-US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1"/>
            <a:ext cx="9467850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F265-1ABA-4A87-8C5C-059B98923976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 of </a:t>
            </a:r>
            <a:r>
              <a:rPr lang="en-US" dirty="0" err="1" smtClean="0"/>
              <a:t>polyaniline</a:t>
            </a:r>
            <a:r>
              <a:rPr lang="en-US" dirty="0" smtClean="0"/>
              <a:t> latex (PANI)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FC1-BA96-410C-9387-AF50D9E402BF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47" y="257175"/>
            <a:ext cx="9053513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1733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24824" y="1228723"/>
            <a:ext cx="2295525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4824" y="1314444"/>
            <a:ext cx="23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Alarm, sensors, flexible interrupters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4A65-8049-43A6-9547-C92F0BEAFE85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09649" y="1003376"/>
            <a:ext cx="30621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7755" y="980729"/>
            <a:ext cx="30621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2692" y="1145585"/>
            <a:ext cx="2400267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492608" y="0"/>
            <a:ext cx="670032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solidFill>
                  <a:srgbClr val="FF0000"/>
                </a:solidFill>
              </a:rPr>
              <a:t>Preparation</a:t>
            </a:r>
            <a:r>
              <a:rPr lang="fr-FR" dirty="0" smtClean="0">
                <a:solidFill>
                  <a:srgbClr val="FF0000"/>
                </a:solidFill>
              </a:rPr>
              <a:t> of PANI dispersion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49" y="1124744"/>
            <a:ext cx="177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Pani</a:t>
            </a:r>
            <a:r>
              <a:rPr lang="en-US" sz="2800" dirty="0" smtClean="0"/>
              <a:t> latex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7547" y="1137179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Conducting textiles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4300" y="1064932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Alarm sensor, flexible interrupters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2652959" y="1345641"/>
            <a:ext cx="1234796" cy="19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3" idx="1"/>
          </p:cNvCxnSpPr>
          <p:nvPr/>
        </p:nvCxnSpPr>
        <p:spPr>
          <a:xfrm>
            <a:off x="6949886" y="1365450"/>
            <a:ext cx="1859764" cy="22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2278325"/>
            <a:ext cx="4610100" cy="37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622935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Doping-</a:t>
            </a:r>
            <a:r>
              <a:rPr lang="en-US" dirty="0" err="1" smtClean="0">
                <a:solidFill>
                  <a:schemeClr val="tx2"/>
                </a:solidFill>
              </a:rPr>
              <a:t>Dedoping</a:t>
            </a:r>
            <a:r>
              <a:rPr lang="en-US" dirty="0" smtClean="0">
                <a:solidFill>
                  <a:schemeClr val="tx2"/>
                </a:solidFill>
              </a:rPr>
              <a:t> of PANI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981325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Insulating structure (EB)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5893" y="4924425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Conducting structure (ES)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57BC-DB8F-4A98-9BDE-DBE5925261B3}" type="datetime1">
              <a:rPr lang="en-US" smtClean="0"/>
              <a:t>12/18/2019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44500"/>
            <a:ext cx="901065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72449" y="1466848"/>
            <a:ext cx="2295525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72449" y="1552569"/>
            <a:ext cx="23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Alarm, sensors, flexible interrupters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2567-51C6-4354-9DB7-3CC5E88C2687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69863"/>
            <a:ext cx="9120187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8DC7-60FA-4DC7-AA68-1F1DE16D08BA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0325"/>
            <a:ext cx="9126537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FD81-1CC1-4505-B9C4-1FBA21874D9D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Comparison between PEDOT and PANI particle </a:t>
            </a:r>
            <a:endParaRPr lang="ar-SY" sz="240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EDEA-99FE-4405-96AE-07BF1BC76748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66" y="2509506"/>
            <a:ext cx="6057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551814" y="1513736"/>
            <a:ext cx="50856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PEDOT particles are smaller than PANI particles</a:t>
            </a:r>
            <a:endParaRPr lang="ar-SY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134744" y="416558"/>
            <a:ext cx="20882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910011" y="1395661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476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C6D4F"/>
              </a:buClr>
              <a:buFont typeface="Arial Unicode MS" pitchFamily="34" charset="-128"/>
              <a:buChar char="◉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C6D4F"/>
              </a:buClr>
              <a:buFont typeface="Arial Unicode MS" pitchFamily="34" charset="-128"/>
              <a:buChar char="◉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CF2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small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well-defined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PEDOT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particles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obtained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in the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presence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various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end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capped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PI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used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as a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stabilizer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toluene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8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wt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% of PI-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Py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(Mn=62000 g/mol)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needed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obtain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very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small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PEDOT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particles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diameter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of 80-100 nm.</a:t>
            </a:r>
          </a:p>
          <a:p>
            <a:pPr>
              <a:buFont typeface="Wingdings" pitchFamily="2" charset="2"/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Smaller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particles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obtained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concentration or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molecular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weight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of the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stabilizer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Efficiency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of PI-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Py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than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ones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of PI-Fluo and PI-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MeTh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Sable particules of PANI in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solvents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obtained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two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technics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EBAF-C4EB-4BD1-BFFC-822D4A12629E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semi-conducting polymers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2580" y="1589439"/>
            <a:ext cx="2435945" cy="5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689" y="3456895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Conjugated</a:t>
            </a:r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structure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45817"/>
              </p:ext>
            </p:extLst>
          </p:nvPr>
        </p:nvGraphicFramePr>
        <p:xfrm>
          <a:off x="2557839" y="2618325"/>
          <a:ext cx="4033462" cy="75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S ChemDraw Drawing" r:id="rId4" imgW="2030825" imgH="378976" progId="ChemDraw.Document.6.0">
                  <p:embed/>
                </p:oleObj>
              </mc:Choice>
              <mc:Fallback>
                <p:oleObj name="CS ChemDraw Drawing" r:id="rId4" imgW="2030825" imgH="3789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839" y="2618325"/>
                        <a:ext cx="4033462" cy="753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67295"/>
              </p:ext>
            </p:extLst>
          </p:nvPr>
        </p:nvGraphicFramePr>
        <p:xfrm>
          <a:off x="2296559" y="4342483"/>
          <a:ext cx="4577068" cy="142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S ChemDraw Drawing" r:id="rId6" imgW="4416123" imgH="1378744" progId="ChemDraw.Document.6.0">
                  <p:embed/>
                </p:oleObj>
              </mc:Choice>
              <mc:Fallback>
                <p:oleObj name="CS ChemDraw Drawing" r:id="rId6" imgW="4416123" imgH="13787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559" y="4342483"/>
                        <a:ext cx="4577068" cy="14259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5554" y="5838679"/>
            <a:ext cx="239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Doping </a:t>
            </a:r>
            <a:r>
              <a:rPr lang="fr-F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89439"/>
            <a:ext cx="7132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02" y="3990975"/>
            <a:ext cx="4584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CBF5-42FF-4B4A-AD76-FFDE93A9EB87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Perspectives </a:t>
            </a:r>
            <a:r>
              <a:rPr lang="en-US" dirty="0" smtClean="0">
                <a:sym typeface="Wingdings" pitchFamily="2" charset="2"/>
              </a:rPr>
              <a:t>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Alarm sensors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Textiles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 flexible electrode, flexible interrupters.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Electromagnetic shielding.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Solar cells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7572-361A-4935-9683-C4C3E9990199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48134"/>
              </p:ext>
            </p:extLst>
          </p:nvPr>
        </p:nvGraphicFramePr>
        <p:xfrm>
          <a:off x="1447799" y="2159000"/>
          <a:ext cx="10093809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S ChemDraw Drawing" r:id="rId3" imgW="8823674" imgH="2726055" progId="ChemDraw.Document.6.0">
                  <p:embed/>
                </p:oleObj>
              </mc:Choice>
              <mc:Fallback>
                <p:oleObj name="CS ChemDraw Drawing" r:id="rId3" imgW="8823674" imgH="2726055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159000"/>
                        <a:ext cx="10093809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1887009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Exemples of </a:t>
            </a:r>
            <a:r>
              <a:rPr lang="fr-FR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conjugated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polymers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6956-0868-4742-A5BC-4978B77035AE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495300"/>
            <a:ext cx="8364537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4150"/>
            <a:ext cx="8229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EE2F-4F72-4C5E-B367-A175983565BC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6213"/>
            <a:ext cx="90106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4E3B-43EE-468C-8139-8DE4C1896ECE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63500"/>
            <a:ext cx="87185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82550"/>
            <a:ext cx="2105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3E27-2FD4-4FA2-9DE3-3B0C535C7094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644775"/>
            <a:ext cx="2495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3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8894763" cy="66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820948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PI-X: functionalized </a:t>
            </a:r>
            <a:r>
              <a:rPr lang="en-US" dirty="0" err="1" smtClean="0">
                <a:solidFill>
                  <a:srgbClr val="002060"/>
                </a:solidFill>
              </a:rPr>
              <a:t>polyisoprene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9" y="4629150"/>
            <a:ext cx="7019926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799" y="4696896"/>
            <a:ext cx="728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solvent: easy to evaporate and safe for electronic circuits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6142-E0A1-49DF-9821-97D2E2BBC7FE}" type="datetime1">
              <a:rPr lang="en-US" smtClean="0"/>
              <a:t>12/18/2019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pPr/>
              <a:t>8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179" y="2835027"/>
            <a:ext cx="8820472" cy="24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78"/>
          <p:cNvSpPr>
            <a:spLocks noChangeArrowheads="1"/>
          </p:cNvSpPr>
          <p:nvPr/>
        </p:nvSpPr>
        <p:spPr bwMode="auto">
          <a:xfrm>
            <a:off x="2188890" y="-47203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Dispersion </a:t>
            </a:r>
            <a:r>
              <a:rPr lang="fr-FR" b="1" dirty="0" err="1">
                <a:solidFill>
                  <a:srgbClr val="FF0000"/>
                </a:solidFill>
              </a:rPr>
              <a:t>polymerization</a:t>
            </a:r>
            <a:r>
              <a:rPr lang="fr-FR" b="1" dirty="0">
                <a:solidFill>
                  <a:srgbClr val="FF0000"/>
                </a:solidFill>
              </a:rPr>
              <a:t> of EDOT in the </a:t>
            </a:r>
            <a:r>
              <a:rPr lang="fr-FR" b="1" dirty="0" err="1">
                <a:solidFill>
                  <a:srgbClr val="FF0000"/>
                </a:solidFill>
              </a:rPr>
              <a:t>presence</a:t>
            </a:r>
            <a:r>
              <a:rPr lang="fr-FR" b="1" dirty="0">
                <a:solidFill>
                  <a:srgbClr val="FF0000"/>
                </a:solidFill>
              </a:rPr>
              <a:t> of </a:t>
            </a:r>
            <a:r>
              <a:rPr lang="fr-FR" b="1" dirty="0" smtClean="0">
                <a:solidFill>
                  <a:srgbClr val="FF0000"/>
                </a:solidFill>
                <a:cs typeface="Times New Roman" pitchFamily="18" charset="0"/>
              </a:rPr>
              <a:t>PI-</a:t>
            </a:r>
            <a:r>
              <a:rPr lang="fr-FR" b="1" dirty="0" err="1" smtClean="0">
                <a:solidFill>
                  <a:srgbClr val="FF0000"/>
                </a:solidFill>
                <a:cs typeface="Times New Roman" pitchFamily="18" charset="0"/>
              </a:rPr>
              <a:t>Py</a:t>
            </a:r>
            <a:r>
              <a:rPr lang="fr-F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as a </a:t>
            </a:r>
            <a:r>
              <a:rPr lang="fr-FR" b="1" dirty="0" err="1" smtClean="0">
                <a:solidFill>
                  <a:srgbClr val="FF0000"/>
                </a:solidFill>
              </a:rPr>
              <a:t>stabilizer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7679382" y="2835027"/>
            <a:ext cx="2843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Spherical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particles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25-50 nm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diameter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PI-</a:t>
            </a:r>
            <a:r>
              <a:rPr lang="fr-FR" sz="1100" dirty="0" err="1" smtClean="0">
                <a:solidFill>
                  <a:srgbClr val="FFFF00"/>
                </a:solidFill>
                <a:latin typeface="Arial" charset="0"/>
              </a:rPr>
              <a:t>Py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  (62000g/mol ) (40wt %)</a:t>
            </a:r>
            <a:endParaRPr lang="fr-FR" sz="11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4707511" y="2835027"/>
            <a:ext cx="2843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Spherical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particles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40-80 nm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diameter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PI-</a:t>
            </a:r>
            <a:r>
              <a:rPr lang="fr-FR" sz="1100" dirty="0" err="1" smtClean="0">
                <a:solidFill>
                  <a:srgbClr val="FFFF00"/>
                </a:solidFill>
                <a:latin typeface="Arial" charset="0"/>
              </a:rPr>
              <a:t>Py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  (62000g/mol ) (20wt %)</a:t>
            </a:r>
            <a:endParaRPr lang="fr-FR" sz="11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1719179" y="2835027"/>
            <a:ext cx="28438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Spherical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particles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50-80 nm </a:t>
            </a:r>
            <a:r>
              <a:rPr lang="fr-FR" sz="1100" dirty="0" err="1">
                <a:solidFill>
                  <a:srgbClr val="FFFF00"/>
                </a:solidFill>
                <a:latin typeface="Arial" charset="0"/>
              </a:rPr>
              <a:t>diameter</a:t>
            </a:r>
            <a:r>
              <a:rPr lang="fr-FR" sz="11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PI-</a:t>
            </a:r>
            <a:r>
              <a:rPr lang="fr-FR" sz="1100" dirty="0" err="1" smtClean="0">
                <a:solidFill>
                  <a:srgbClr val="FFFF00"/>
                </a:solidFill>
                <a:latin typeface="Arial" charset="0"/>
              </a:rPr>
              <a:t>Py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  (62000g/mol ) (8 </a:t>
            </a:r>
            <a:r>
              <a:rPr lang="fr-FR" sz="1100" dirty="0" err="1" smtClean="0">
                <a:solidFill>
                  <a:srgbClr val="FFFF00"/>
                </a:solidFill>
                <a:latin typeface="Arial" charset="0"/>
              </a:rPr>
              <a:t>wt</a:t>
            </a:r>
            <a:r>
              <a:rPr lang="fr-FR" sz="1100" dirty="0" smtClean="0">
                <a:solidFill>
                  <a:srgbClr val="FFFF00"/>
                </a:solidFill>
                <a:latin typeface="Arial" charset="0"/>
              </a:rPr>
              <a:t> %)</a:t>
            </a:r>
            <a:endParaRPr lang="fr-FR" sz="11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2873812" y="5375940"/>
            <a:ext cx="6227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TEM images of PEDOT </a:t>
            </a:r>
            <a:r>
              <a:rPr lang="fr-FR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particles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r-FR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prepared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in the </a:t>
            </a:r>
            <a:r>
              <a:rPr lang="fr-FR" sz="1600" dirty="0" err="1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presence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of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PI-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endParaRPr lang="fr-FR" sz="16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93010"/>
              </p:ext>
            </p:extLst>
          </p:nvPr>
        </p:nvGraphicFramePr>
        <p:xfrm>
          <a:off x="1899184" y="789087"/>
          <a:ext cx="8352928" cy="161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152128"/>
                <a:gridCol w="1224136"/>
                <a:gridCol w="1152128"/>
                <a:gridCol w="558316"/>
                <a:gridCol w="1758838"/>
                <a:gridCol w="673866"/>
                <a:gridCol w="1185444"/>
              </a:tblGrid>
              <a:tr h="719843"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run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Stabilizer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Mn(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stabilier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200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(g/mole)</a:t>
                      </a:r>
                      <a:endParaRPr lang="fr-FR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Wt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% of PI-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introduced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fr-FR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T(°C)</a:t>
                      </a:r>
                      <a:endParaRPr lang="fr-FR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fr-FR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(S/cm)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Particles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(nm) </a:t>
                      </a:r>
                      <a:r>
                        <a:rPr lang="fr-FR" sz="1200" baseline="30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0.003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0.016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40-80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50-80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100"/>
          <p:cNvSpPr>
            <a:spLocks noChangeArrowheads="1"/>
          </p:cNvSpPr>
          <p:nvPr/>
        </p:nvSpPr>
        <p:spPr bwMode="auto">
          <a:xfrm>
            <a:off x="2692548" y="2378779"/>
            <a:ext cx="6408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/>
            <a:r>
              <a:rPr lang="en-GB" sz="1200" b="1" dirty="0" smtClean="0">
                <a:solidFill>
                  <a:srgbClr val="000066"/>
                </a:solidFill>
                <a:latin typeface="Arial" charset="0"/>
              </a:rPr>
              <a:t>	b)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</a:rPr>
              <a:t>Versus the monomer	c)Calculated by TEM</a:t>
            </a:r>
            <a:endParaRPr lang="fr-F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" name="Text Box 128"/>
          <p:cNvSpPr txBox="1">
            <a:spLocks noChangeArrowheads="1"/>
          </p:cNvSpPr>
          <p:nvPr/>
        </p:nvSpPr>
        <p:spPr bwMode="auto">
          <a:xfrm>
            <a:off x="4509220" y="322559"/>
            <a:ext cx="31272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Effect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of the PI-</a:t>
            </a:r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Py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concentration</a:t>
            </a:r>
            <a:endParaRPr lang="fr-FR" sz="1600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8B3-B7EE-408B-875C-CCB25BB34259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pPr/>
              <a:t>9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1978"/>
          <p:cNvSpPr>
            <a:spLocks noChangeArrowheads="1"/>
          </p:cNvSpPr>
          <p:nvPr/>
        </p:nvSpPr>
        <p:spPr bwMode="auto">
          <a:xfrm>
            <a:off x="2188890" y="-47203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Dispersion </a:t>
            </a:r>
            <a:r>
              <a:rPr lang="fr-FR" b="1" dirty="0" err="1">
                <a:solidFill>
                  <a:srgbClr val="FF0000"/>
                </a:solidFill>
              </a:rPr>
              <a:t>polymerization</a:t>
            </a:r>
            <a:r>
              <a:rPr lang="fr-FR" b="1" dirty="0">
                <a:solidFill>
                  <a:srgbClr val="FF0000"/>
                </a:solidFill>
              </a:rPr>
              <a:t> of EDOT in the </a:t>
            </a:r>
            <a:r>
              <a:rPr lang="fr-FR" b="1" dirty="0" err="1">
                <a:solidFill>
                  <a:srgbClr val="FF0000"/>
                </a:solidFill>
              </a:rPr>
              <a:t>presence</a:t>
            </a:r>
            <a:r>
              <a:rPr lang="fr-FR" b="1" dirty="0">
                <a:solidFill>
                  <a:srgbClr val="FF0000"/>
                </a:solidFill>
              </a:rPr>
              <a:t> of </a:t>
            </a:r>
            <a:r>
              <a:rPr lang="fr-FR" b="1" dirty="0" smtClean="0">
                <a:solidFill>
                  <a:srgbClr val="FF0000"/>
                </a:solidFill>
                <a:cs typeface="Times New Roman" pitchFamily="18" charset="0"/>
              </a:rPr>
              <a:t>PI-</a:t>
            </a:r>
            <a:r>
              <a:rPr lang="fr-FR" b="1" dirty="0" err="1" smtClean="0">
                <a:solidFill>
                  <a:srgbClr val="FF0000"/>
                </a:solidFill>
                <a:cs typeface="Times New Roman" pitchFamily="18" charset="0"/>
              </a:rPr>
              <a:t>Py</a:t>
            </a:r>
            <a:r>
              <a:rPr lang="fr-F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as a </a:t>
            </a:r>
            <a:r>
              <a:rPr lang="fr-FR" b="1" dirty="0" err="1" smtClean="0">
                <a:solidFill>
                  <a:srgbClr val="FF0000"/>
                </a:solidFill>
              </a:rPr>
              <a:t>stabilizer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41348"/>
              </p:ext>
            </p:extLst>
          </p:nvPr>
        </p:nvGraphicFramePr>
        <p:xfrm>
          <a:off x="1899184" y="789087"/>
          <a:ext cx="8352928" cy="161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152128"/>
                <a:gridCol w="1224136"/>
                <a:gridCol w="1152128"/>
                <a:gridCol w="558316"/>
                <a:gridCol w="1758838"/>
                <a:gridCol w="673866"/>
                <a:gridCol w="1185444"/>
              </a:tblGrid>
              <a:tr h="719843"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run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Stabilizer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Mn(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stabilier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200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(g/mole)</a:t>
                      </a:r>
                      <a:endParaRPr lang="fr-FR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Wt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% of PI-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introduced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fr-FR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T(°C)</a:t>
                      </a:r>
                      <a:endParaRPr lang="fr-FR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fr-FR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(S/cm)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Particles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(nm) </a:t>
                      </a:r>
                      <a:r>
                        <a:rPr lang="fr-FR" sz="1200" baseline="30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0.003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0.016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40-80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PI-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Py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62000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Toluene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200" b="0" u="none" baseline="0" dirty="0" err="1" smtClean="0">
                          <a:solidFill>
                            <a:schemeClr val="tx1"/>
                          </a:solidFill>
                        </a:rPr>
                        <a:t>propanol</a:t>
                      </a:r>
                      <a:r>
                        <a:rPr lang="fr-FR" sz="1200" b="0" u="none" baseline="0" dirty="0" smtClean="0">
                          <a:solidFill>
                            <a:schemeClr val="tx1"/>
                          </a:solidFill>
                        </a:rPr>
                        <a:t> :9/1</a:t>
                      </a:r>
                      <a:endParaRPr lang="fr-FR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50-80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100"/>
          <p:cNvSpPr>
            <a:spLocks noChangeArrowheads="1"/>
          </p:cNvSpPr>
          <p:nvPr/>
        </p:nvSpPr>
        <p:spPr bwMode="auto">
          <a:xfrm>
            <a:off x="2692548" y="2378779"/>
            <a:ext cx="6408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/>
            <a:r>
              <a:rPr lang="en-GB" sz="1200" b="1" dirty="0" smtClean="0">
                <a:solidFill>
                  <a:srgbClr val="000066"/>
                </a:solidFill>
                <a:latin typeface="Arial" charset="0"/>
              </a:rPr>
              <a:t>	b)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</a:rPr>
              <a:t>Versus the monomer	c)Calculated by TEM</a:t>
            </a:r>
            <a:endParaRPr lang="fr-F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" name="Text Box 128"/>
          <p:cNvSpPr txBox="1">
            <a:spLocks noChangeArrowheads="1"/>
          </p:cNvSpPr>
          <p:nvPr/>
        </p:nvSpPr>
        <p:spPr bwMode="auto">
          <a:xfrm>
            <a:off x="4509220" y="322559"/>
            <a:ext cx="31272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Effect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of the PI-</a:t>
            </a:r>
            <a:r>
              <a:rPr lang="fr-FR" sz="1600" dirty="0" err="1" smtClean="0">
                <a:solidFill>
                  <a:srgbClr val="92D050"/>
                </a:solidFill>
                <a:latin typeface="Arial" charset="0"/>
              </a:rPr>
              <a:t>Py</a:t>
            </a:r>
            <a:r>
              <a:rPr lang="fr-FR" sz="1600" dirty="0" smtClean="0">
                <a:solidFill>
                  <a:srgbClr val="92D050"/>
                </a:solidFill>
                <a:latin typeface="Arial" charset="0"/>
              </a:rPr>
              <a:t> concentration</a:t>
            </a:r>
            <a:endParaRPr lang="fr-FR" sz="16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4144" y="5899666"/>
            <a:ext cx="911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Increasing the concentration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 more stable particles at the beginning of the reaction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 Smaller particles at the end of the reaction.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40" y="3076575"/>
            <a:ext cx="40862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rgbClr val="FFFFFF"/>
      </a:dk1>
      <a:lt1>
        <a:sysClr val="window" lastClr="FF8080"/>
      </a:lt1>
      <a:dk2>
        <a:srgbClr val="242852"/>
      </a:dk2>
      <a:lt2>
        <a:srgbClr val="ACCBF9"/>
      </a:lt2>
      <a:accent1>
        <a:srgbClr val="4A66AC"/>
      </a:accent1>
      <a:accent2>
        <a:srgbClr val="C00000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FF"/>
      </a:dk1>
      <a:lt1>
        <a:sysClr val="window" lastClr="FF808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719</TotalTime>
  <Words>650</Words>
  <Application>Microsoft Office PowerPoint</Application>
  <PresentationFormat>مخصص</PresentationFormat>
  <Paragraphs>206</Paragraphs>
  <Slides>20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Facet</vt:lpstr>
      <vt:lpstr>CS ChemDraw Drawing</vt:lpstr>
      <vt:lpstr>Preparation of semi-conducting polymers dispersed in organic media  </vt:lpstr>
      <vt:lpstr>Introduction: semi-conducting polymers </vt:lpstr>
      <vt:lpstr>Exemples of conjugated polymers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Preparation of polyaniline latex (PANI)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Comparison between PEDOT and PANI particle </vt:lpstr>
      <vt:lpstr>عرض تقديمي في PowerPoint</vt:lpstr>
      <vt:lpstr>Perspectives 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مرح شربا</cp:lastModifiedBy>
  <cp:revision>39</cp:revision>
  <cp:lastPrinted>2019-12-17T16:34:18Z</cp:lastPrinted>
  <dcterms:created xsi:type="dcterms:W3CDTF">2019-12-01T12:05:06Z</dcterms:created>
  <dcterms:modified xsi:type="dcterms:W3CDTF">2019-12-18T17:39:21Z</dcterms:modified>
</cp:coreProperties>
</file>