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 id="263" r:id="rId4"/>
    <p:sldId id="264" r:id="rId5"/>
    <p:sldId id="265" r:id="rId6"/>
    <p:sldId id="266" r:id="rId7"/>
    <p:sldId id="267" r:id="rId8"/>
    <p:sldId id="268" r:id="rId9"/>
    <p:sldId id="269" r:id="rId10"/>
    <p:sldId id="271" r:id="rId11"/>
    <p:sldId id="270" r:id="rId12"/>
    <p:sldId id="272" r:id="rId13"/>
    <p:sldId id="276" r:id="rId14"/>
    <p:sldId id="277" r:id="rId15"/>
    <p:sldId id="273" r:id="rId16"/>
    <p:sldId id="274" r:id="rId17"/>
    <p:sldId id="275" r:id="rId18"/>
    <p:sldId id="278" r:id="rId19"/>
    <p:sldId id="284" r:id="rId20"/>
    <p:sldId id="280" r:id="rId21"/>
    <p:sldId id="281" r:id="rId22"/>
    <p:sldId id="282"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8318" y="1843610"/>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25844" y="4118220"/>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766" y="162143"/>
            <a:ext cx="466532" cy="46653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1104" y="135086"/>
            <a:ext cx="520646" cy="52064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6435" y="135086"/>
            <a:ext cx="521324" cy="52064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07111" y="121089"/>
            <a:ext cx="630802" cy="548640"/>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60442" y="166809"/>
            <a:ext cx="457200" cy="457200"/>
          </a:xfrm>
          <a:prstGeom prst="rect">
            <a:avLst/>
          </a:prstGeom>
        </p:spPr>
      </p:pic>
      <p:sp>
        <p:nvSpPr>
          <p:cNvPr id="12" name="Rectangle 11"/>
          <p:cNvSpPr/>
          <p:nvPr userDrawn="1"/>
        </p:nvSpPr>
        <p:spPr>
          <a:xfrm>
            <a:off x="1895208" y="238571"/>
            <a:ext cx="5533759" cy="754053"/>
          </a:xfrm>
          <a:prstGeom prst="rect">
            <a:avLst/>
          </a:prstGeom>
        </p:spPr>
        <p:txBody>
          <a:bodyPr wrap="none">
            <a:spAutoFit/>
          </a:bodyPr>
          <a:lstStyle/>
          <a:p>
            <a:pPr marL="0" marR="0" algn="l">
              <a:spcBef>
                <a:spcPts val="0"/>
              </a:spcBef>
              <a:spcAft>
                <a:spcPts val="0"/>
              </a:spcAft>
            </a:pPr>
            <a:r>
              <a:rPr lang="en-US" sz="1600" b="1"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Workshop on Challenges and Innovations in Nanotechnology</a:t>
            </a:r>
          </a:p>
          <a:p>
            <a:pPr marL="0" marR="0" algn="l">
              <a:spcBef>
                <a:spcPts val="0"/>
              </a:spcBef>
              <a:spcAft>
                <a:spcPts val="0"/>
              </a:spcAft>
            </a:pPr>
            <a:r>
              <a:rPr lang="en-US" sz="1600" b="1" kern="12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18-19 December,</a:t>
            </a:r>
            <a:r>
              <a:rPr lang="en-US" sz="1600" b="1" kern="1200" baseline="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12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Damascus- Syria </a:t>
            </a:r>
          </a:p>
          <a:p>
            <a:pPr marL="0" marR="0" algn="l">
              <a:spcBef>
                <a:spcPts val="0"/>
              </a:spcBef>
              <a:spcAft>
                <a:spcPts val="0"/>
              </a:spcAft>
            </a:pPr>
            <a:endParaRPr lang="en-US" sz="1100" dirty="0">
              <a:solidFill>
                <a:schemeClr val="bg2">
                  <a:lumMod val="25000"/>
                </a:schemeClr>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05762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41170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661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3998738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309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381887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231384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86802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40724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919" y="664151"/>
            <a:ext cx="7498424" cy="627294"/>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1912919" y="1598885"/>
            <a:ext cx="8884477" cy="40916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177759" y="6234011"/>
            <a:ext cx="911939" cy="365125"/>
          </a:xfrm>
        </p:spPr>
        <p:txBody>
          <a:bodyPr/>
          <a:lstStyle/>
          <a:p>
            <a:fld id="{F68FBA48-7FCD-43F8-8CD3-F53DD8AC234D}" type="datetimeFigureOut">
              <a:rPr lang="en-US" smtClean="0"/>
              <a:pPr/>
              <a:t>12/10/2019</a:t>
            </a:fld>
            <a:endParaRPr lang="en-US"/>
          </a:p>
        </p:txBody>
      </p:sp>
      <p:sp>
        <p:nvSpPr>
          <p:cNvPr id="6" name="Slide Number Placeholder 5"/>
          <p:cNvSpPr>
            <a:spLocks noGrp="1"/>
          </p:cNvSpPr>
          <p:nvPr>
            <p:ph type="sldNum" sz="quarter" idx="12"/>
          </p:nvPr>
        </p:nvSpPr>
        <p:spPr>
          <a:xfrm>
            <a:off x="10705703" y="6234010"/>
            <a:ext cx="683339" cy="365125"/>
          </a:xfrm>
        </p:spPr>
        <p:txBody>
          <a:bodyPr/>
          <a:lstStyle/>
          <a:p>
            <a:fld id="{F382C8B3-B7EE-408B-875C-CCB25BB34259}"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766" y="162143"/>
            <a:ext cx="466532" cy="46653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1104" y="135086"/>
            <a:ext cx="520646" cy="52064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6435" y="135086"/>
            <a:ext cx="521324" cy="52064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07111" y="121089"/>
            <a:ext cx="630802" cy="548640"/>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60442" y="166809"/>
            <a:ext cx="457200" cy="457200"/>
          </a:xfrm>
          <a:prstGeom prst="rect">
            <a:avLst/>
          </a:prstGeom>
        </p:spPr>
      </p:pic>
      <p:cxnSp>
        <p:nvCxnSpPr>
          <p:cNvPr id="12" name="Straight Connector 11"/>
          <p:cNvCxnSpPr/>
          <p:nvPr userDrawn="1"/>
        </p:nvCxnSpPr>
        <p:spPr>
          <a:xfrm flipV="1">
            <a:off x="1679061" y="1433969"/>
            <a:ext cx="9681405" cy="47557"/>
          </a:xfrm>
          <a:prstGeom prst="line">
            <a:avLst/>
          </a:prstGeom>
        </p:spPr>
        <p:style>
          <a:lnRef idx="3">
            <a:schemeClr val="accent2"/>
          </a:lnRef>
          <a:fillRef idx="0">
            <a:schemeClr val="accent2"/>
          </a:fillRef>
          <a:effectRef idx="2">
            <a:schemeClr val="accent2"/>
          </a:effectRef>
          <a:fontRef idx="minor">
            <a:schemeClr val="tx1"/>
          </a:fontRef>
        </p:style>
      </p:cxnSp>
      <p:sp>
        <p:nvSpPr>
          <p:cNvPr id="14" name="Rectangle 13"/>
          <p:cNvSpPr/>
          <p:nvPr userDrawn="1"/>
        </p:nvSpPr>
        <p:spPr>
          <a:xfrm>
            <a:off x="3588278" y="6291359"/>
            <a:ext cx="5533758" cy="338554"/>
          </a:xfrm>
          <a:prstGeom prst="rect">
            <a:avLst/>
          </a:prstGeom>
        </p:spPr>
        <p:txBody>
          <a:bodyPr wrap="none">
            <a:spAutoFit/>
          </a:bodyPr>
          <a:lstStyle/>
          <a:p>
            <a:pPr marL="0" marR="0" algn="ctr">
              <a:spcBef>
                <a:spcPts val="0"/>
              </a:spcBef>
              <a:spcAft>
                <a:spcPts val="0"/>
              </a:spcAft>
            </a:pPr>
            <a:r>
              <a:rPr lang="en-US" sz="1600" b="1" kern="12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Workshop on Challenges </a:t>
            </a:r>
            <a:r>
              <a:rPr lang="en-US" sz="1600" b="1"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 Innovations in Nanotechnology</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69377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313593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343492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41087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239896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28265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8FBA48-7FCD-43F8-8CD3-F53DD8AC234D}"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2C8B3-B7EE-408B-875C-CCB25BB34259}" type="slidenum">
              <a:rPr lang="en-US" smtClean="0"/>
              <a:pPr/>
              <a:t>‹#›</a:t>
            </a:fld>
            <a:endParaRPr lang="en-US"/>
          </a:p>
        </p:txBody>
      </p:sp>
    </p:spTree>
    <p:extLst>
      <p:ext uri="{BB962C8B-B14F-4D97-AF65-F5344CB8AC3E}">
        <p14:creationId xmlns:p14="http://schemas.microsoft.com/office/powerpoint/2010/main" val="119389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rot="10800000">
            <a:off x="0" y="-3"/>
            <a:ext cx="12192000" cy="6866468"/>
            <a:chOff x="-9664432" y="-8467"/>
            <a:chExt cx="21856432" cy="6866468"/>
          </a:xfrm>
        </p:grpSpPr>
        <p:cxnSp>
          <p:nvCxnSpPr>
            <p:cNvPr id="20" name="Straight Connector 19"/>
            <p:cNvCxnSpPr/>
            <p:nvPr/>
          </p:nvCxnSpPr>
          <p:spPr>
            <a:xfrm rot="10800000" flipH="1" flipV="1">
              <a:off x="9371009" y="0"/>
              <a:ext cx="1252306"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flipV="1">
              <a:off x="8603438" y="3681412"/>
              <a:ext cx="3585387" cy="317658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603440" y="-8466"/>
              <a:ext cx="258538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9664432" y="4013198"/>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971946" y="619856"/>
            <a:ext cx="8016784" cy="101171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71946" y="1856055"/>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34119" y="6245105"/>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8FBA48-7FCD-43F8-8CD3-F53DD8AC234D}" type="datetimeFigureOut">
              <a:rPr lang="en-US" smtClean="0"/>
              <a:pPr/>
              <a:t>12/10/2019</a:t>
            </a:fld>
            <a:endParaRPr lang="en-US"/>
          </a:p>
        </p:txBody>
      </p:sp>
      <p:sp>
        <p:nvSpPr>
          <p:cNvPr id="5" name="Footer Placeholder 4"/>
          <p:cNvSpPr>
            <a:spLocks noGrp="1"/>
          </p:cNvSpPr>
          <p:nvPr>
            <p:ph type="ftr" sz="quarter" idx="3"/>
          </p:nvPr>
        </p:nvSpPr>
        <p:spPr>
          <a:xfrm>
            <a:off x="2237161" y="627503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3829" y="6193576"/>
            <a:ext cx="683339" cy="365125"/>
          </a:xfrm>
          <a:prstGeom prst="rect">
            <a:avLst/>
          </a:prstGeom>
        </p:spPr>
        <p:txBody>
          <a:bodyPr vert="horz" lIns="91440" tIns="45720" rIns="91440" bIns="45720" rtlCol="0" anchor="ctr"/>
          <a:lstStyle>
            <a:lvl1pPr algn="r">
              <a:defRPr sz="900">
                <a:solidFill>
                  <a:schemeClr val="accent1"/>
                </a:solidFill>
              </a:defRPr>
            </a:lvl1pPr>
          </a:lstStyle>
          <a:p>
            <a:fld id="{F382C8B3-B7EE-408B-875C-CCB25BB34259}" type="slidenum">
              <a:rPr lang="en-US" smtClean="0"/>
              <a:pPr/>
              <a:t>‹#›</a:t>
            </a:fld>
            <a:endParaRPr lang="en-US"/>
          </a:p>
        </p:txBody>
      </p:sp>
    </p:spTree>
    <p:extLst>
      <p:ext uri="{BB962C8B-B14F-4D97-AF65-F5344CB8AC3E}">
        <p14:creationId xmlns:p14="http://schemas.microsoft.com/office/powerpoint/2010/main" val="275521117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Review </a:t>
            </a:r>
            <a:r>
              <a:rPr lang="en-US" b="1" dirty="0">
                <a:latin typeface="Times New Roman" panose="02020603050405020304" pitchFamily="18" charset="0"/>
                <a:cs typeface="Times New Roman" panose="02020603050405020304" pitchFamily="18" charset="0"/>
              </a:rPr>
              <a:t>of Nanostructured Materials in Aleppo University</a:t>
            </a: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rPr>
              <a:t/>
            </a:r>
            <a:br>
              <a:rPr lang="en-US" dirty="0">
                <a:solidFill>
                  <a:schemeClr val="bg1"/>
                </a:solidFill>
              </a:rPr>
            </a:br>
            <a:endParaRPr lang="en-US" dirty="0"/>
          </a:p>
        </p:txBody>
      </p:sp>
      <p:sp>
        <p:nvSpPr>
          <p:cNvPr id="3" name="Text Placeholder 2"/>
          <p:cNvSpPr>
            <a:spLocks noGrp="1"/>
          </p:cNvSpPr>
          <p:nvPr>
            <p:ph type="body" idx="1"/>
          </p:nvPr>
        </p:nvSpPr>
        <p:spPr/>
        <p:txBody>
          <a:bodyPr/>
          <a:lstStyle/>
          <a:p>
            <a:pPr algn="ctr"/>
            <a:r>
              <a:rPr lang="en-US" dirty="0" smtClean="0">
                <a:solidFill>
                  <a:schemeClr val="bg2">
                    <a:lumMod val="10000"/>
                  </a:schemeClr>
                </a:solidFill>
                <a:latin typeface="Times New Roman" panose="02020603050405020304" pitchFamily="18" charset="0"/>
                <a:cs typeface="Times New Roman" panose="02020603050405020304" pitchFamily="18" charset="0"/>
              </a:rPr>
              <a:t>By</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US" dirty="0">
                <a:solidFill>
                  <a:schemeClr val="bg2">
                    <a:lumMod val="10000"/>
                  </a:schemeClr>
                </a:solidFill>
                <a:latin typeface="Times New Roman" panose="02020603050405020304" pitchFamily="18" charset="0"/>
                <a:cs typeface="Times New Roman" panose="02020603050405020304" pitchFamily="18" charset="0"/>
              </a:rPr>
              <a:t>Prof. </a:t>
            </a:r>
            <a:r>
              <a:rPr lang="en-US" dirty="0" smtClean="0">
                <a:solidFill>
                  <a:schemeClr val="bg2">
                    <a:lumMod val="10000"/>
                  </a:schemeClr>
                </a:solidFill>
                <a:latin typeface="Times New Roman" panose="02020603050405020304" pitchFamily="18" charset="0"/>
                <a:cs typeface="Times New Roman" panose="02020603050405020304" pitchFamily="18" charset="0"/>
              </a:rPr>
              <a:t>Mohammad </a:t>
            </a:r>
            <a:r>
              <a:rPr lang="en-US" dirty="0">
                <a:solidFill>
                  <a:schemeClr val="bg2">
                    <a:lumMod val="10000"/>
                  </a:schemeClr>
                </a:solidFill>
                <a:latin typeface="Times New Roman" panose="02020603050405020304" pitchFamily="18" charset="0"/>
                <a:cs typeface="Times New Roman" panose="02020603050405020304" pitchFamily="18" charset="0"/>
              </a:rPr>
              <a:t>Anwar </a:t>
            </a:r>
            <a:r>
              <a:rPr lang="en-US" dirty="0" err="1">
                <a:solidFill>
                  <a:schemeClr val="bg2">
                    <a:lumMod val="10000"/>
                  </a:schemeClr>
                </a:solidFill>
                <a:latin typeface="Times New Roman" panose="02020603050405020304" pitchFamily="18" charset="0"/>
                <a:cs typeface="Times New Roman" panose="02020603050405020304" pitchFamily="18" charset="0"/>
              </a:rPr>
              <a:t>Batal</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313744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2-Nanostructured </a:t>
            </a:r>
            <a:r>
              <a:rPr lang="en-US" sz="2800" b="1" dirty="0">
                <a:solidFill>
                  <a:srgbClr val="002060"/>
                </a:solidFill>
                <a:latin typeface="Times New Roman" panose="02020603050405020304" pitchFamily="18" charset="0"/>
                <a:cs typeface="Times New Roman" panose="02020603050405020304" pitchFamily="18" charset="0"/>
              </a:rPr>
              <a:t>materials: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69423" y="1598885"/>
            <a:ext cx="9027973" cy="4267525"/>
          </a:xfrm>
        </p:spPr>
        <p:txBody>
          <a:bodyPr/>
          <a:lstStyle/>
          <a:p>
            <a:pPr marL="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rPr>
              <a:t>In the second  way of  papering, polyaniline –</a:t>
            </a:r>
            <a:r>
              <a:rPr lang="en-US" sz="2000" dirty="0" err="1">
                <a:solidFill>
                  <a:schemeClr val="tx2">
                    <a:lumMod val="50000"/>
                  </a:schemeClr>
                </a:solidFill>
                <a:latin typeface="Times New Roman" panose="02020603050405020304" pitchFamily="18" charset="0"/>
                <a:cs typeface="Times New Roman" panose="02020603050405020304" pitchFamily="18" charset="0"/>
              </a:rPr>
              <a:t>ZnO</a:t>
            </a:r>
            <a:r>
              <a:rPr lang="en-US" sz="2000" dirty="0">
                <a:solidFill>
                  <a:schemeClr val="tx2">
                    <a:lumMod val="50000"/>
                  </a:schemeClr>
                </a:solidFill>
                <a:latin typeface="Times New Roman" panose="02020603050405020304" pitchFamily="18" charset="0"/>
                <a:cs typeface="Times New Roman" panose="02020603050405020304" pitchFamily="18" charset="0"/>
              </a:rPr>
              <a:t> composite were  synthesis  at different %</a:t>
            </a:r>
            <a:r>
              <a:rPr lang="en-US" sz="2000" dirty="0" err="1">
                <a:solidFill>
                  <a:schemeClr val="tx2">
                    <a:lumMod val="50000"/>
                  </a:schemeClr>
                </a:solidFill>
                <a:latin typeface="Times New Roman" panose="02020603050405020304" pitchFamily="18" charset="0"/>
                <a:cs typeface="Times New Roman" panose="02020603050405020304" pitchFamily="18" charset="0"/>
              </a:rPr>
              <a:t>wt</a:t>
            </a:r>
            <a:r>
              <a:rPr lang="en-US" sz="2000" dirty="0">
                <a:solidFill>
                  <a:schemeClr val="tx2">
                    <a:lumMod val="50000"/>
                  </a:schemeClr>
                </a:solidFill>
                <a:latin typeface="Times New Roman" panose="02020603050405020304" pitchFamily="18" charset="0"/>
                <a:cs typeface="Times New Roman" panose="02020603050405020304" pitchFamily="18" charset="0"/>
              </a:rPr>
              <a:t>  rate   of  aniline :</a:t>
            </a:r>
            <a:r>
              <a:rPr lang="en-US" sz="2000" dirty="0" err="1">
                <a:solidFill>
                  <a:schemeClr val="tx2">
                    <a:lumMod val="50000"/>
                  </a:schemeClr>
                </a:solidFill>
                <a:latin typeface="Times New Roman" panose="02020603050405020304" pitchFamily="18" charset="0"/>
                <a:cs typeface="Times New Roman" panose="02020603050405020304" pitchFamily="18" charset="0"/>
              </a:rPr>
              <a:t>ZnO</a:t>
            </a:r>
            <a:r>
              <a:rPr lang="en-US" sz="2000" dirty="0">
                <a:solidFill>
                  <a:schemeClr val="tx2">
                    <a:lumMod val="50000"/>
                  </a:schemeClr>
                </a:solidFill>
                <a:latin typeface="Times New Roman" panose="02020603050405020304" pitchFamily="18" charset="0"/>
                <a:cs typeface="Times New Roman" panose="02020603050405020304" pitchFamily="18" charset="0"/>
              </a:rPr>
              <a:t>(P1(1:1),P2(1:2),P3,(1:3)).The composite of polyaniline with </a:t>
            </a:r>
            <a:r>
              <a:rPr lang="en-US" sz="2000" dirty="0" err="1">
                <a:solidFill>
                  <a:schemeClr val="tx2">
                    <a:lumMod val="50000"/>
                  </a:schemeClr>
                </a:solidFill>
                <a:latin typeface="Times New Roman" panose="02020603050405020304" pitchFamily="18" charset="0"/>
                <a:cs typeface="Times New Roman" panose="02020603050405020304" pitchFamily="18" charset="0"/>
              </a:rPr>
              <a:t>ZnO</a:t>
            </a:r>
            <a:r>
              <a:rPr lang="en-US" sz="2000" dirty="0">
                <a:solidFill>
                  <a:schemeClr val="tx2">
                    <a:lumMod val="50000"/>
                  </a:schemeClr>
                </a:solidFill>
                <a:latin typeface="Times New Roman" panose="02020603050405020304" pitchFamily="18" charset="0"/>
                <a:cs typeface="Times New Roman" panose="02020603050405020304" pitchFamily="18" charset="0"/>
              </a:rPr>
              <a:t> was prepared by </a:t>
            </a:r>
            <a:r>
              <a:rPr lang="en-US" sz="2000" dirty="0" err="1">
                <a:solidFill>
                  <a:schemeClr val="tx2">
                    <a:lumMod val="50000"/>
                  </a:schemeClr>
                </a:solidFill>
                <a:latin typeface="Times New Roman" panose="02020603050405020304" pitchFamily="18" charset="0"/>
                <a:cs typeface="Times New Roman" panose="02020603050405020304" pitchFamily="18" charset="0"/>
              </a:rPr>
              <a:t>insitu</a:t>
            </a:r>
            <a:r>
              <a:rPr lang="en-US" sz="2000" dirty="0">
                <a:solidFill>
                  <a:schemeClr val="tx2">
                    <a:lumMod val="50000"/>
                  </a:schemeClr>
                </a:solidFill>
                <a:latin typeface="Times New Roman" panose="02020603050405020304" pitchFamily="18" charset="0"/>
                <a:cs typeface="Times New Roman" panose="02020603050405020304" pitchFamily="18" charset="0"/>
              </a:rPr>
              <a:t>  chemical oxidation  polymerization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method,Fig</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(3)</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endParaRPr lang="ar-SY" b="1"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669" y="2661297"/>
            <a:ext cx="2933205" cy="204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510" y="3085032"/>
            <a:ext cx="3250955" cy="138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1638466" y="4797150"/>
            <a:ext cx="10142184" cy="1451679"/>
          </a:xfrm>
          <a:prstGeom prst="rect">
            <a:avLst/>
          </a:prstGeom>
        </p:spPr>
        <p:txBody>
          <a:bodyPr wrap="square">
            <a:spAutoFit/>
          </a:bodyPr>
          <a:lstStyle/>
          <a:p>
            <a:pPr marL="0" lvl="1" algn="just">
              <a:spcBef>
                <a:spcPts val="1000"/>
              </a:spcBef>
              <a:buClr>
                <a:schemeClr val="accent1"/>
              </a:buClr>
              <a:buSzPct val="80000"/>
            </a:pPr>
            <a:r>
              <a:rPr lang="en-US" sz="2000" b="1" dirty="0" smtClean="0">
                <a:solidFill>
                  <a:schemeClr val="bg2">
                    <a:lumMod val="25000"/>
                  </a:schemeClr>
                </a:solidFill>
                <a:latin typeface="Times New Roman" panose="02020603050405020304" pitchFamily="18" charset="0"/>
                <a:cs typeface="Times New Roman" panose="02020603050405020304" pitchFamily="18" charset="0"/>
              </a:rPr>
              <a:t>conclusion</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dirty="0">
                <a:solidFill>
                  <a:schemeClr val="tx2">
                    <a:lumMod val="50000"/>
                  </a:schemeClr>
                </a:solidFill>
                <a:latin typeface="Times New Roman" panose="02020603050405020304" pitchFamily="18" charset="0"/>
                <a:cs typeface="Times New Roman" panose="02020603050405020304" pitchFamily="18" charset="0"/>
              </a:rPr>
              <a:t>the first one gives  higher sensitivity and shorter response time </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toward ethanol </a:t>
            </a:r>
            <a:r>
              <a:rPr lang="en-US" sz="2000" dirty="0">
                <a:solidFill>
                  <a:schemeClr val="tx2">
                    <a:lumMod val="50000"/>
                  </a:schemeClr>
                </a:solidFill>
                <a:latin typeface="Times New Roman" panose="02020603050405020304" pitchFamily="18" charset="0"/>
                <a:cs typeface="Times New Roman" panose="02020603050405020304" pitchFamily="18" charset="0"/>
              </a:rPr>
              <a:t>and acetone vapors</a:t>
            </a:r>
            <a:r>
              <a:rPr lang="en-US" sz="1400" dirty="0">
                <a:solidFill>
                  <a:schemeClr val="tx2">
                    <a:lumMod val="50000"/>
                  </a:schemeClr>
                </a:solidFill>
                <a:latin typeface="Times New Roman" panose="02020603050405020304" pitchFamily="18" charset="0"/>
                <a:cs typeface="Times New Roman" panose="02020603050405020304" pitchFamily="18" charset="0"/>
              </a:rPr>
              <a:t>.(Haj </a:t>
            </a:r>
            <a:r>
              <a:rPr lang="en-US" sz="1400" dirty="0" err="1" smtClean="0">
                <a:solidFill>
                  <a:schemeClr val="tx2">
                    <a:lumMod val="50000"/>
                  </a:schemeClr>
                </a:solidFill>
                <a:latin typeface="Times New Roman" panose="02020603050405020304" pitchFamily="18" charset="0"/>
                <a:cs typeface="Times New Roman" panose="02020603050405020304" pitchFamily="18" charset="0"/>
              </a:rPr>
              <a:t>Ismaeil</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Zaroury,Allabdullah-2016</a:t>
            </a:r>
            <a:r>
              <a:rPr lang="en-US" sz="1400" dirty="0">
                <a:solidFill>
                  <a:schemeClr val="tx2">
                    <a:lumMod val="50000"/>
                  </a:schemeClr>
                </a:solidFill>
                <a:latin typeface="Times New Roman" panose="02020603050405020304" pitchFamily="18" charset="0"/>
                <a:cs typeface="Times New Roman" panose="02020603050405020304" pitchFamily="18" charset="0"/>
              </a:rPr>
              <a:t>).</a:t>
            </a:r>
            <a:r>
              <a:rPr lang="en-US" sz="1600" dirty="0">
                <a:solidFill>
                  <a:schemeClr val="tx2">
                    <a:lumMod val="50000"/>
                  </a:schemeClr>
                </a:solidFill>
                <a:latin typeface="Times New Roman" panose="02020603050405020304" pitchFamily="18" charset="0"/>
                <a:cs typeface="Times New Roman" panose="02020603050405020304" pitchFamily="18" charset="0"/>
              </a:rPr>
              <a:t> </a:t>
            </a:r>
          </a:p>
          <a:p>
            <a:pPr marL="0" lvl="1" algn="just">
              <a:spcBef>
                <a:spcPts val="1000"/>
              </a:spcBef>
              <a:buClr>
                <a:schemeClr val="accent1"/>
              </a:buClr>
              <a:buSzPct val="80000"/>
            </a:pPr>
            <a:r>
              <a:rPr lang="en-US" sz="2000" dirty="0">
                <a:solidFill>
                  <a:schemeClr val="tx2">
                    <a:lumMod val="50000"/>
                  </a:schemeClr>
                </a:solidFill>
                <a:latin typeface="Times New Roman" panose="02020603050405020304" pitchFamily="18" charset="0"/>
                <a:cs typeface="Times New Roman" panose="02020603050405020304" pitchFamily="18" charset="0"/>
              </a:rPr>
              <a:t>Now we are working on this sensor to detect different gases such as :NO,NO</a:t>
            </a:r>
            <a:r>
              <a:rPr lang="en-US" sz="2000" baseline="-25000" dirty="0">
                <a:solidFill>
                  <a:schemeClr val="tx2">
                    <a:lumMod val="50000"/>
                  </a:schemeClr>
                </a:solidFill>
                <a:latin typeface="Times New Roman" panose="02020603050405020304" pitchFamily="18" charset="0"/>
                <a:cs typeface="Times New Roman" panose="02020603050405020304" pitchFamily="18" charset="0"/>
              </a:rPr>
              <a:t>2</a:t>
            </a:r>
            <a:r>
              <a:rPr lang="en-US" sz="2000" dirty="0">
                <a:solidFill>
                  <a:schemeClr val="tx2">
                    <a:lumMod val="50000"/>
                  </a:schemeClr>
                </a:solidFill>
                <a:latin typeface="Times New Roman" panose="02020603050405020304" pitchFamily="18" charset="0"/>
                <a:cs typeface="Times New Roman" panose="02020603050405020304" pitchFamily="18" charset="0"/>
              </a:rPr>
              <a:t>,….</a:t>
            </a:r>
          </a:p>
          <a:p>
            <a:pPr algn="just"/>
            <a:endParaRPr lang="ar-SY" sz="2000" dirty="0">
              <a:solidFill>
                <a:schemeClr val="tx2">
                  <a:lumMod val="50000"/>
                </a:schemeClr>
              </a:solidFill>
            </a:endParaRPr>
          </a:p>
        </p:txBody>
      </p:sp>
      <p:sp>
        <p:nvSpPr>
          <p:cNvPr id="5" name="مستطيل 4"/>
          <p:cNvSpPr/>
          <p:nvPr/>
        </p:nvSpPr>
        <p:spPr>
          <a:xfrm>
            <a:off x="2952542" y="4372770"/>
            <a:ext cx="2767104" cy="307777"/>
          </a:xfrm>
          <a:prstGeom prst="rect">
            <a:avLst/>
          </a:prstGeom>
        </p:spPr>
        <p:txBody>
          <a:bodyPr wrap="none">
            <a:spAutoFit/>
          </a:bodyPr>
          <a:lstStyle/>
          <a:p>
            <a:pPr marL="0" lvl="1" indent="0">
              <a:buNone/>
            </a:pPr>
            <a:r>
              <a:rPr lang="en-US" sz="1400" dirty="0">
                <a:solidFill>
                  <a:schemeClr val="tx2">
                    <a:lumMod val="50000"/>
                  </a:schemeClr>
                </a:solidFill>
                <a:latin typeface="Times New Roman" panose="02020603050405020304" pitchFamily="18" charset="0"/>
                <a:cs typeface="Times New Roman" panose="02020603050405020304" pitchFamily="18" charset="0"/>
              </a:rPr>
              <a:t>Fig(3</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schematic of polymerization </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6477534" y="4643261"/>
            <a:ext cx="2911374" cy="307777"/>
          </a:xfrm>
          <a:prstGeom prst="rect">
            <a:avLst/>
          </a:prstGeom>
        </p:spPr>
        <p:txBody>
          <a:bodyPr wrap="none">
            <a:spAutoFit/>
          </a:bodyPr>
          <a:lstStyle/>
          <a:p>
            <a:pPr marL="0" lvl="1" indent="0">
              <a:buNone/>
            </a:pPr>
            <a:r>
              <a:rPr lang="en-US" sz="1400" dirty="0" smtClean="0">
                <a:solidFill>
                  <a:schemeClr val="tx2">
                    <a:lumMod val="50000"/>
                  </a:schemeClr>
                </a:solidFill>
                <a:latin typeface="Times New Roman" panose="02020603050405020304" pitchFamily="18" charset="0"/>
                <a:cs typeface="Times New Roman" panose="02020603050405020304" pitchFamily="18" charset="0"/>
              </a:rPr>
              <a:t>Fig(4) sensor </a:t>
            </a:r>
            <a:r>
              <a:rPr lang="en-US" sz="1400" dirty="0" err="1" smtClean="0">
                <a:solidFill>
                  <a:schemeClr val="tx2">
                    <a:lumMod val="50000"/>
                  </a:schemeClr>
                </a:solidFill>
                <a:latin typeface="Times New Roman" panose="02020603050405020304" pitchFamily="18" charset="0"/>
                <a:cs typeface="Times New Roman" panose="02020603050405020304" pitchFamily="18" charset="0"/>
              </a:rPr>
              <a:t>respone</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of P1 at t=60°C</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87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2918" y="664151"/>
            <a:ext cx="7872349" cy="627294"/>
          </a:xfrm>
        </p:spPr>
        <p:txBody>
          <a:bodyPr>
            <a:normAutofit/>
          </a:bodyPr>
          <a:lstStyle/>
          <a:p>
            <a:r>
              <a:rPr lang="en-US" sz="2800" b="1" u="sng" dirty="0">
                <a:solidFill>
                  <a:schemeClr val="bg2">
                    <a:lumMod val="10000"/>
                  </a:schemeClr>
                </a:solidFill>
                <a:latin typeface="Times New Roman" panose="02020603050405020304" pitchFamily="18" charset="0"/>
                <a:cs typeface="Times New Roman" panose="02020603050405020304" pitchFamily="18" charset="0"/>
              </a:rPr>
              <a:t>Further application of Nanostructured materials :</a:t>
            </a:r>
            <a:endParaRPr lang="ar-SY" sz="28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912919" y="1598884"/>
            <a:ext cx="8884477" cy="4580793"/>
          </a:xfrm>
        </p:spPr>
        <p:txBody>
          <a:bodyPr>
            <a:normAutofit fontScale="77500" lnSpcReduction="20000"/>
          </a:bodyPr>
          <a:lstStyle/>
          <a:p>
            <a:pPr marL="0" indent="0">
              <a:buNone/>
            </a:pP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-TCO</a:t>
            </a:r>
            <a:r>
              <a:rPr lang="en-US" sz="2400" b="1" dirty="0">
                <a:solidFill>
                  <a:schemeClr val="accent2">
                    <a:lumMod val="75000"/>
                  </a:schemeClr>
                </a:solidFill>
                <a:latin typeface="Times New Roman" panose="02020603050405020304" pitchFamily="18" charset="0"/>
                <a:cs typeface="Times New Roman" panose="02020603050405020304" pitchFamily="18" charset="0"/>
              </a:rPr>
              <a:t>: transparent conductive layer:</a:t>
            </a:r>
          </a:p>
          <a:p>
            <a:pPr marL="0" indent="0" algn="just">
              <a:buNone/>
            </a:pPr>
            <a:r>
              <a:rPr lang="en-US" sz="2100" dirty="0" smtClean="0">
                <a:latin typeface="Times New Roman" panose="02020603050405020304" pitchFamily="18" charset="0"/>
                <a:cs typeface="Times New Roman" panose="02020603050405020304" pitchFamily="18" charset="0"/>
              </a:rPr>
              <a:t>(</a:t>
            </a:r>
            <a:r>
              <a:rPr lang="en-US" sz="2100" dirty="0" smtClean="0">
                <a:solidFill>
                  <a:schemeClr val="bg2">
                    <a:lumMod val="10000"/>
                  </a:schemeClr>
                </a:solidFill>
                <a:latin typeface="Times New Roman" panose="02020603050405020304" pitchFamily="18" charset="0"/>
                <a:cs typeface="Times New Roman" panose="02020603050405020304" pitchFamily="18" charset="0"/>
              </a:rPr>
              <a:t>It has so </a:t>
            </a:r>
            <a:r>
              <a:rPr lang="en-US" sz="2100" dirty="0">
                <a:solidFill>
                  <a:schemeClr val="bg2">
                    <a:lumMod val="10000"/>
                  </a:schemeClr>
                </a:solidFill>
                <a:latin typeface="Times New Roman" panose="02020603050405020304" pitchFamily="18" charset="0"/>
                <a:cs typeface="Times New Roman" panose="02020603050405020304" pitchFamily="18" charset="0"/>
              </a:rPr>
              <a:t>many applications: solar cell, optoelectronics,…) it was prepared by thermal spray method to create defects in crystalline structure of Florid Tin Oxide SnO</a:t>
            </a:r>
            <a:r>
              <a:rPr lang="en-US" sz="2100" baseline="-25000" dirty="0">
                <a:solidFill>
                  <a:schemeClr val="bg2">
                    <a:lumMod val="10000"/>
                  </a:schemeClr>
                </a:solidFill>
                <a:latin typeface="Times New Roman" panose="02020603050405020304" pitchFamily="18" charset="0"/>
                <a:cs typeface="Times New Roman" panose="02020603050405020304" pitchFamily="18" charset="0"/>
              </a:rPr>
              <a:t>2</a:t>
            </a:r>
            <a:r>
              <a:rPr lang="en-US" sz="2100" dirty="0">
                <a:solidFill>
                  <a:schemeClr val="bg2">
                    <a:lumMod val="10000"/>
                  </a:schemeClr>
                </a:solidFill>
                <a:latin typeface="Times New Roman" panose="02020603050405020304" pitchFamily="18" charset="0"/>
                <a:cs typeface="Times New Roman" panose="02020603050405020304" pitchFamily="18" charset="0"/>
              </a:rPr>
              <a:t> (FTO(n)) with (10</a:t>
            </a:r>
            <a:r>
              <a:rPr lang="en-US" sz="2100" baseline="30000" dirty="0">
                <a:solidFill>
                  <a:schemeClr val="bg2">
                    <a:lumMod val="10000"/>
                  </a:schemeClr>
                </a:solidFill>
                <a:latin typeface="Times New Roman" panose="02020603050405020304" pitchFamily="18" charset="0"/>
                <a:cs typeface="Times New Roman" panose="02020603050405020304" pitchFamily="18" charset="0"/>
              </a:rPr>
              <a:t>-3</a:t>
            </a:r>
            <a:r>
              <a:rPr lang="en-US" sz="2100" dirty="0">
                <a:solidFill>
                  <a:schemeClr val="bg2">
                    <a:lumMod val="10000"/>
                  </a:schemeClr>
                </a:solidFill>
                <a:latin typeface="Times New Roman" panose="02020603050405020304" pitchFamily="18" charset="0"/>
                <a:cs typeface="Times New Roman" panose="02020603050405020304" pitchFamily="18" charset="0"/>
              </a:rPr>
              <a:t> Ω.cm) to be applied as transparent electrode in solar cell ,and it can be doped with </a:t>
            </a:r>
            <a:r>
              <a:rPr lang="en-US" sz="2100" dirty="0" err="1" smtClean="0">
                <a:solidFill>
                  <a:schemeClr val="bg2">
                    <a:lumMod val="10000"/>
                  </a:schemeClr>
                </a:solidFill>
                <a:latin typeface="Times New Roman" panose="02020603050405020304" pitchFamily="18" charset="0"/>
                <a:cs typeface="Times New Roman" panose="02020603050405020304" pitchFamily="18" charset="0"/>
              </a:rPr>
              <a:t>CuO</a:t>
            </a:r>
            <a:r>
              <a:rPr lang="en-US" sz="2100" dirty="0" smtClean="0">
                <a:solidFill>
                  <a:schemeClr val="bg2">
                    <a:lumMod val="10000"/>
                  </a:schemeClr>
                </a:solidFill>
                <a:latin typeface="Times New Roman" panose="02020603050405020304" pitchFamily="18" charset="0"/>
                <a:cs typeface="Times New Roman" panose="02020603050405020304" pitchFamily="18" charset="0"/>
              </a:rPr>
              <a:t> or </a:t>
            </a:r>
            <a:r>
              <a:rPr lang="en-US" sz="2100" dirty="0">
                <a:solidFill>
                  <a:schemeClr val="bg2">
                    <a:lumMod val="10000"/>
                  </a:schemeClr>
                </a:solidFill>
                <a:latin typeface="Times New Roman" panose="02020603050405020304" pitchFamily="18" charset="0"/>
                <a:cs typeface="Times New Roman" panose="02020603050405020304" pitchFamily="18" charset="0"/>
              </a:rPr>
              <a:t>Fe to obtain p-type semiconductor</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lgn="just">
              <a:buNone/>
            </a:pP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pbS</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a:solidFill>
                  <a:schemeClr val="accent2">
                    <a:lumMod val="75000"/>
                  </a:schemeClr>
                </a:solidFill>
                <a:latin typeface="Times New Roman" panose="02020603050405020304" pitchFamily="18" charset="0"/>
                <a:cs typeface="Times New Roman" panose="02020603050405020304" pitchFamily="18" charset="0"/>
              </a:rPr>
              <a:t>thin film as effective layer in solar cell: </a:t>
            </a:r>
          </a:p>
          <a:p>
            <a:pPr marL="0" indent="0" algn="just">
              <a:buNone/>
            </a:pPr>
            <a:r>
              <a:rPr lang="en-US" sz="2100" b="1" dirty="0">
                <a:solidFill>
                  <a:schemeClr val="tx2">
                    <a:lumMod val="50000"/>
                  </a:schemeClr>
                </a:solidFill>
                <a:latin typeface="Times New Roman" panose="02020603050405020304" pitchFamily="18" charset="0"/>
                <a:cs typeface="Times New Roman" panose="02020603050405020304" pitchFamily="18" charset="0"/>
              </a:rPr>
              <a:t>(</a:t>
            </a:r>
            <a:r>
              <a:rPr lang="en-US" sz="2100" dirty="0">
                <a:solidFill>
                  <a:schemeClr val="tx2">
                    <a:lumMod val="50000"/>
                  </a:schemeClr>
                </a:solidFill>
                <a:latin typeface="Times New Roman" panose="02020603050405020304" pitchFamily="18" charset="0"/>
                <a:cs typeface="Times New Roman" panose="02020603050405020304" pitchFamily="18" charset="0"/>
              </a:rPr>
              <a:t>FTO(n)/</a:t>
            </a:r>
            <a:r>
              <a:rPr lang="en-US" sz="2100" dirty="0" err="1">
                <a:solidFill>
                  <a:schemeClr val="tx2">
                    <a:lumMod val="50000"/>
                  </a:schemeClr>
                </a:solidFill>
                <a:latin typeface="Times New Roman" panose="02020603050405020304" pitchFamily="18" charset="0"/>
                <a:cs typeface="Times New Roman" panose="02020603050405020304" pitchFamily="18" charset="0"/>
              </a:rPr>
              <a:t>ZnO</a:t>
            </a:r>
            <a:r>
              <a:rPr lang="en-US" sz="2100" dirty="0">
                <a:solidFill>
                  <a:schemeClr val="tx2">
                    <a:lumMod val="50000"/>
                  </a:schemeClr>
                </a:solidFill>
                <a:latin typeface="Times New Roman" panose="02020603050405020304" pitchFamily="18" charset="0"/>
                <a:cs typeface="Times New Roman" panose="02020603050405020304" pitchFamily="18" charset="0"/>
              </a:rPr>
              <a:t> or TiO2/</a:t>
            </a:r>
            <a:r>
              <a:rPr lang="en-US" sz="2100" dirty="0" err="1">
                <a:solidFill>
                  <a:schemeClr val="tx2">
                    <a:lumMod val="50000"/>
                  </a:schemeClr>
                </a:solidFill>
                <a:latin typeface="Times New Roman" panose="02020603050405020304" pitchFamily="18" charset="0"/>
                <a:cs typeface="Times New Roman" panose="02020603050405020304" pitchFamily="18" charset="0"/>
              </a:rPr>
              <a:t>CdS</a:t>
            </a:r>
            <a:r>
              <a:rPr lang="en-US" sz="2100" dirty="0">
                <a:solidFill>
                  <a:schemeClr val="tx2">
                    <a:lumMod val="50000"/>
                  </a:schemeClr>
                </a:solidFill>
                <a:latin typeface="Times New Roman" panose="02020603050405020304" pitchFamily="18" charset="0"/>
                <a:cs typeface="Times New Roman" panose="02020603050405020304" pitchFamily="18" charset="0"/>
              </a:rPr>
              <a:t>/</a:t>
            </a:r>
            <a:r>
              <a:rPr lang="en-US" sz="2100" dirty="0" err="1">
                <a:solidFill>
                  <a:schemeClr val="tx2">
                    <a:lumMod val="50000"/>
                  </a:schemeClr>
                </a:solidFill>
                <a:latin typeface="Times New Roman" panose="02020603050405020304" pitchFamily="18" charset="0"/>
                <a:cs typeface="Times New Roman" panose="02020603050405020304" pitchFamily="18" charset="0"/>
              </a:rPr>
              <a:t>PbS</a:t>
            </a:r>
            <a:r>
              <a:rPr lang="en-US" sz="2100" dirty="0">
                <a:solidFill>
                  <a:schemeClr val="tx2">
                    <a:lumMod val="50000"/>
                  </a:schemeClr>
                </a:solidFill>
                <a:latin typeface="Times New Roman" panose="02020603050405020304" pitchFamily="18" charset="0"/>
                <a:cs typeface="Times New Roman" panose="02020603050405020304" pitchFamily="18" charset="0"/>
              </a:rPr>
              <a:t>/FTO(p)oral) with power confident efficiency (PCE=23</a:t>
            </a:r>
            <a:r>
              <a:rPr lang="en-US" sz="2100"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just">
              <a:buNone/>
            </a:pP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InSb</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a:solidFill>
                  <a:schemeClr val="accent2">
                    <a:lumMod val="75000"/>
                  </a:schemeClr>
                </a:solidFill>
                <a:latin typeface="Times New Roman" panose="02020603050405020304" pitchFamily="18" charset="0"/>
                <a:cs typeface="Times New Roman" panose="02020603050405020304" pitchFamily="18" charset="0"/>
              </a:rPr>
              <a:t>nanowire as IR detector</a:t>
            </a:r>
            <a:r>
              <a:rPr lang="en-US" sz="2400" dirty="0">
                <a:solidFill>
                  <a:schemeClr val="accent2">
                    <a:lumMod val="75000"/>
                  </a:schemeClr>
                </a:solidFill>
                <a:latin typeface="Times New Roman" panose="02020603050405020304" pitchFamily="18" charset="0"/>
                <a:cs typeface="Times New Roman" panose="02020603050405020304" pitchFamily="18" charset="0"/>
              </a:rPr>
              <a:t>:</a:t>
            </a:r>
          </a:p>
          <a:p>
            <a:pPr marL="0" indent="0" algn="just">
              <a:buNone/>
            </a:pPr>
            <a:r>
              <a:rPr lang="en-US" sz="2100" dirty="0" smtClean="0">
                <a:solidFill>
                  <a:schemeClr val="tx2">
                    <a:lumMod val="50000"/>
                  </a:schemeClr>
                </a:solidFill>
                <a:latin typeface="Times New Roman" panose="02020603050405020304" pitchFamily="18" charset="0"/>
                <a:cs typeface="Times New Roman" panose="02020603050405020304" pitchFamily="18" charset="0"/>
              </a:rPr>
              <a:t>It is fabricated </a:t>
            </a:r>
            <a:r>
              <a:rPr lang="en-US" sz="2100" dirty="0">
                <a:solidFill>
                  <a:schemeClr val="tx2">
                    <a:lumMod val="50000"/>
                  </a:schemeClr>
                </a:solidFill>
                <a:latin typeface="Times New Roman" panose="02020603050405020304" pitchFamily="18" charset="0"/>
                <a:cs typeface="Times New Roman" panose="02020603050405020304" pitchFamily="18" charset="0"/>
              </a:rPr>
              <a:t>by  using DC electro deposition in porous alumina: Self-ordering of the cell arrangement of the anodic porous alumina was prepared in oxalic acid solution at a constant potential of40V and at room temperature Alumina porous structure made by tow step anodization method . Au thin film was deposited by evaporation method on bottom side of template porous Alumina. </a:t>
            </a:r>
            <a:r>
              <a:rPr lang="en-US" sz="2100" dirty="0" err="1">
                <a:solidFill>
                  <a:schemeClr val="tx2">
                    <a:lumMod val="50000"/>
                  </a:schemeClr>
                </a:solidFill>
                <a:latin typeface="Times New Roman" panose="02020603050405020304" pitchFamily="18" charset="0"/>
                <a:cs typeface="Times New Roman" panose="02020603050405020304" pitchFamily="18" charset="0"/>
              </a:rPr>
              <a:t>InSb</a:t>
            </a:r>
            <a:r>
              <a:rPr lang="en-US" sz="2100" dirty="0">
                <a:solidFill>
                  <a:schemeClr val="tx2">
                    <a:lumMod val="50000"/>
                  </a:schemeClr>
                </a:solidFill>
                <a:latin typeface="Times New Roman" panose="02020603050405020304" pitchFamily="18" charset="0"/>
                <a:cs typeface="Times New Roman" panose="02020603050405020304" pitchFamily="18" charset="0"/>
              </a:rPr>
              <a:t> thin film have been fabricated by direct current electro deposition method in the porous anodic </a:t>
            </a:r>
            <a:r>
              <a:rPr lang="en-US" sz="2100" dirty="0" smtClean="0">
                <a:solidFill>
                  <a:schemeClr val="tx2">
                    <a:lumMod val="50000"/>
                  </a:schemeClr>
                </a:solidFill>
                <a:latin typeface="Times New Roman" panose="02020603050405020304" pitchFamily="18" charset="0"/>
                <a:cs typeface="Times New Roman" panose="02020603050405020304" pitchFamily="18" charset="0"/>
              </a:rPr>
              <a:t>alumina.</a:t>
            </a:r>
          </a:p>
          <a:p>
            <a:pPr marL="0" indent="0" algn="ctr">
              <a:buNone/>
            </a:pPr>
            <a:endParaRPr lang="en-US" sz="1600"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endParaRPr lang="en-US" sz="1600"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1600" dirty="0" smtClean="0">
                <a:solidFill>
                  <a:schemeClr val="tx2">
                    <a:lumMod val="50000"/>
                  </a:schemeClr>
                </a:solidFill>
                <a:latin typeface="Times New Roman" panose="02020603050405020304" pitchFamily="18" charset="0"/>
                <a:cs typeface="Times New Roman" panose="02020603050405020304" pitchFamily="18" charset="0"/>
              </a:rPr>
              <a:t>Fig (5) AFM image of </a:t>
            </a:r>
            <a:r>
              <a:rPr lang="en-US" sz="1600" dirty="0">
                <a:solidFill>
                  <a:schemeClr val="tx2">
                    <a:lumMod val="50000"/>
                  </a:schemeClr>
                </a:solidFill>
                <a:latin typeface="Times New Roman" panose="02020603050405020304" pitchFamily="18" charset="0"/>
                <a:cs typeface="Times New Roman" panose="02020603050405020304" pitchFamily="18" charset="0"/>
              </a:rPr>
              <a:t>porous anodic alumina</a:t>
            </a:r>
            <a:r>
              <a:rPr lang="en-US" sz="2100" dirty="0" smtClean="0">
                <a:solidFill>
                  <a:schemeClr val="tx2">
                    <a:lumMod val="50000"/>
                  </a:schemeClr>
                </a:solidFill>
                <a:latin typeface="Times New Roman" panose="02020603050405020304" pitchFamily="18" charset="0"/>
                <a:cs typeface="Times New Roman" panose="02020603050405020304" pitchFamily="18" charset="0"/>
              </a:rPr>
              <a:t>.</a:t>
            </a:r>
            <a:endParaRPr lang="en-US" sz="2100"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bg2">
                  <a:lumMod val="10000"/>
                </a:schemeClr>
              </a:solidFill>
              <a:latin typeface="Times New Roman" panose="02020603050405020304" pitchFamily="18" charset="0"/>
              <a:cs typeface="Times New Roman" panose="02020603050405020304" pitchFamily="18" charset="0"/>
            </a:endParaRPr>
          </a:p>
          <a:p>
            <a:endParaRPr lang="ar-SY" dirty="0">
              <a:solidFill>
                <a:schemeClr val="bg2">
                  <a:lumMod val="10000"/>
                </a:schemeClr>
              </a:solidFill>
            </a:endParaRPr>
          </a:p>
        </p:txBody>
      </p:sp>
      <p:pic>
        <p:nvPicPr>
          <p:cNvPr id="4" name="صورة 3" descr="C:\Users\LGNB\Desktop\InSb\Al\s2, 10x10 um b.PNG"/>
          <p:cNvPicPr/>
          <p:nvPr/>
        </p:nvPicPr>
        <p:blipFill>
          <a:blip r:embed="rId2">
            <a:extLst>
              <a:ext uri="{28A0092B-C50C-407E-A947-70E740481C1C}">
                <a14:useLocalDpi xmlns:a14="http://schemas.microsoft.com/office/drawing/2010/main" val="0"/>
              </a:ext>
            </a:extLst>
          </a:blip>
          <a:srcRect/>
          <a:stretch>
            <a:fillRect/>
          </a:stretch>
        </p:blipFill>
        <p:spPr bwMode="auto">
          <a:xfrm>
            <a:off x="3521510" y="3376794"/>
            <a:ext cx="2592288" cy="1966595"/>
          </a:xfrm>
          <a:prstGeom prst="rect">
            <a:avLst/>
          </a:prstGeom>
          <a:noFill/>
          <a:ln>
            <a:noFill/>
          </a:ln>
        </p:spPr>
      </p:pic>
      <p:pic>
        <p:nvPicPr>
          <p:cNvPr id="5" name="صورة 4" descr="C:\Users\LGNB\Desktop\InSb\Al\s2, 10x10 um b.PNG"/>
          <p:cNvPicPr/>
          <p:nvPr/>
        </p:nvPicPr>
        <p:blipFill>
          <a:blip r:embed="rId2">
            <a:extLst>
              <a:ext uri="{28A0092B-C50C-407E-A947-70E740481C1C}">
                <a14:useLocalDpi xmlns:a14="http://schemas.microsoft.com/office/drawing/2010/main" val="0"/>
              </a:ext>
            </a:extLst>
          </a:blip>
          <a:srcRect/>
          <a:stretch>
            <a:fillRect/>
          </a:stretch>
        </p:blipFill>
        <p:spPr bwMode="auto">
          <a:xfrm>
            <a:off x="6234286" y="3376795"/>
            <a:ext cx="2592288" cy="1966595"/>
          </a:xfrm>
          <a:prstGeom prst="rect">
            <a:avLst/>
          </a:prstGeom>
          <a:noFill/>
          <a:ln>
            <a:noFill/>
          </a:ln>
        </p:spPr>
      </p:pic>
    </p:spTree>
    <p:extLst>
      <p:ext uri="{BB962C8B-B14F-4D97-AF65-F5344CB8AC3E}">
        <p14:creationId xmlns:p14="http://schemas.microsoft.com/office/powerpoint/2010/main" val="16039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3">
                                            <p:txEl>
                                              <p:pRg st="4" end="4"/>
                                            </p:txEl>
                                          </p:spTgt>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3">
                                            <p:txEl>
                                              <p:pRg st="5" end="5"/>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2-Nanostructured materials:</a:t>
            </a:r>
            <a:endParaRPr lang="ar-SY"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912919" y="1598885"/>
            <a:ext cx="9499268" cy="4091669"/>
          </a:xfrm>
        </p:spPr>
        <p:txBody>
          <a:bodyPr>
            <a:normAutofit/>
          </a:bodyPr>
          <a:lstStyle/>
          <a:p>
            <a:pPr marL="0" indent="0">
              <a:buNone/>
            </a:pPr>
            <a:r>
              <a:rPr lang="en-US" dirty="0" err="1">
                <a:solidFill>
                  <a:schemeClr val="tx2">
                    <a:lumMod val="50000"/>
                  </a:schemeClr>
                </a:solidFill>
                <a:latin typeface="Times New Roman" panose="02020603050405020304" pitchFamily="18" charset="0"/>
                <a:cs typeface="Times New Roman" panose="02020603050405020304" pitchFamily="18" charset="0"/>
              </a:rPr>
              <a:t>InSb</a:t>
            </a:r>
            <a:r>
              <a:rPr lang="en-US" dirty="0">
                <a:solidFill>
                  <a:schemeClr val="tx2">
                    <a:lumMod val="50000"/>
                  </a:schemeClr>
                </a:solidFill>
                <a:latin typeface="Times New Roman" panose="02020603050405020304" pitchFamily="18" charset="0"/>
                <a:cs typeface="Times New Roman" panose="02020603050405020304" pitchFamily="18" charset="0"/>
              </a:rPr>
              <a:t> nanowire growth on porous anodic alumina(honey comb). AFM image have-not been taken due to surface roughness of </a:t>
            </a:r>
            <a:r>
              <a:rPr lang="en-US" dirty="0" err="1">
                <a:solidFill>
                  <a:schemeClr val="tx2">
                    <a:lumMod val="50000"/>
                  </a:schemeClr>
                </a:solidFill>
                <a:latin typeface="Times New Roman" panose="02020603050405020304" pitchFamily="18" charset="0"/>
                <a:cs typeface="Times New Roman" panose="02020603050405020304" pitchFamily="18" charset="0"/>
              </a:rPr>
              <a:t>InSb</a:t>
            </a:r>
            <a:r>
              <a:rPr lang="en-US" dirty="0">
                <a:solidFill>
                  <a:schemeClr val="tx2">
                    <a:lumMod val="50000"/>
                  </a:schemeClr>
                </a:solidFill>
                <a:latin typeface="Times New Roman" panose="02020603050405020304" pitchFamily="18" charset="0"/>
                <a:cs typeface="Times New Roman" panose="02020603050405020304" pitchFamily="18" charset="0"/>
              </a:rPr>
              <a:t> nanowire </a:t>
            </a:r>
            <a:r>
              <a:rPr lang="en-US" dirty="0" smtClean="0">
                <a:solidFill>
                  <a:schemeClr val="tx2">
                    <a:lumMod val="50000"/>
                  </a:schemeClr>
                </a:solidFill>
                <a:latin typeface="Times New Roman" panose="02020603050405020304" pitchFamily="18" charset="0"/>
                <a:cs typeface="Times New Roman" panose="02020603050405020304" pitchFamily="18" charset="0"/>
              </a:rPr>
              <a:t>Figure (6) shows the schematic of  </a:t>
            </a:r>
            <a:r>
              <a:rPr lang="en-US" dirty="0" err="1" smtClean="0">
                <a:solidFill>
                  <a:schemeClr val="tx2">
                    <a:lumMod val="50000"/>
                  </a:schemeClr>
                </a:solidFill>
                <a:latin typeface="Times New Roman" panose="02020603050405020304" pitchFamily="18" charset="0"/>
                <a:cs typeface="Times New Roman" panose="02020603050405020304" pitchFamily="18" charset="0"/>
              </a:rPr>
              <a:t>InSb</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nanowire</a:t>
            </a:r>
            <a:r>
              <a:rPr lang="en-US" sz="2000" dirty="0">
                <a:solidFill>
                  <a:schemeClr val="tx2">
                    <a:lumMod val="50000"/>
                  </a:schemeClr>
                </a:solidFill>
                <a:latin typeface="Times New Roman" panose="02020603050405020304" pitchFamily="18" charset="0"/>
                <a:cs typeface="Times New Roman" panose="02020603050405020304" pitchFamily="18" charset="0"/>
              </a:rPr>
              <a:t>: </a:t>
            </a:r>
            <a:endParaRPr lang="ar-SY" sz="20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عنصر نائب للمحتوى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29011" y="2327394"/>
            <a:ext cx="3905262" cy="1440160"/>
          </a:xfrm>
          <a:prstGeom prst="rect">
            <a:avLst/>
          </a:prstGeom>
          <a:noFill/>
          <a:ln>
            <a:noFill/>
          </a:ln>
        </p:spPr>
      </p:pic>
      <p:sp>
        <p:nvSpPr>
          <p:cNvPr id="5" name="مستطيل 4"/>
          <p:cNvSpPr/>
          <p:nvPr/>
        </p:nvSpPr>
        <p:spPr>
          <a:xfrm>
            <a:off x="1840673" y="4013498"/>
            <a:ext cx="9060873" cy="2031325"/>
          </a:xfrm>
          <a:prstGeom prst="rect">
            <a:avLst/>
          </a:prstGeom>
        </p:spPr>
        <p:txBody>
          <a:bodyPr wrap="square">
            <a:spAutoFit/>
          </a:bodyPr>
          <a:lstStyle/>
          <a:p>
            <a:pPr algn="just"/>
            <a:r>
              <a:rPr lang="en-US" dirty="0">
                <a:solidFill>
                  <a:schemeClr val="tx2">
                    <a:lumMod val="50000"/>
                  </a:schemeClr>
                </a:solidFill>
                <a:latin typeface="Times New Roman" panose="02020603050405020304" pitchFamily="18" charset="0"/>
                <a:cs typeface="Times New Roman" panose="02020603050405020304" pitchFamily="18" charset="0"/>
              </a:rPr>
              <a:t>The</a:t>
            </a:r>
            <a:r>
              <a:rPr lang="en-US" dirty="0">
                <a:solidFill>
                  <a:schemeClr val="tx2">
                    <a:lumMod val="50000"/>
                  </a:schemeClr>
                </a:solidFill>
              </a:rPr>
              <a:t> </a:t>
            </a:r>
            <a:r>
              <a:rPr lang="en-US" dirty="0">
                <a:solidFill>
                  <a:schemeClr val="tx2">
                    <a:lumMod val="50000"/>
                  </a:schemeClr>
                </a:solidFill>
                <a:latin typeface="Times New Roman" panose="02020603050405020304" pitchFamily="18" charset="0"/>
                <a:cs typeface="Times New Roman" panose="02020603050405020304" pitchFamily="18" charset="0"/>
              </a:rPr>
              <a:t>electrical characterizations of the </a:t>
            </a:r>
            <a:r>
              <a:rPr lang="en-US" dirty="0" err="1">
                <a:solidFill>
                  <a:schemeClr val="tx2">
                    <a:lumMod val="50000"/>
                  </a:schemeClr>
                </a:solidFill>
                <a:latin typeface="Times New Roman" panose="02020603050405020304" pitchFamily="18" charset="0"/>
                <a:cs typeface="Times New Roman" panose="02020603050405020304" pitchFamily="18" charset="0"/>
              </a:rPr>
              <a:t>InSb</a:t>
            </a:r>
            <a:r>
              <a:rPr lang="en-US" dirty="0">
                <a:solidFill>
                  <a:schemeClr val="tx2">
                    <a:lumMod val="50000"/>
                  </a:schemeClr>
                </a:solidFill>
                <a:latin typeface="Times New Roman" panose="02020603050405020304" pitchFamily="18" charset="0"/>
                <a:cs typeface="Times New Roman" panose="02020603050405020304" pitchFamily="18" charset="0"/>
              </a:rPr>
              <a:t>/porous alumina were achieved through current–voltage measurements in the temperature.in the range of 273–298 K. as shown in fig() IR –response spectral</a:t>
            </a: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IR Absorption carried out in the rang wavelength (2.5-25µm) .fig(8)Shows the IR Absorption in function of wavelength ,it indicates the maximum absorption takes place in the rang wavelength (3-7µm) . but the energy band  gab is (0.18ev)  and it corresponds to  wavelength (7.1µm).this wide IR absorption due to the </a:t>
            </a:r>
            <a:r>
              <a:rPr lang="en-US" dirty="0" err="1">
                <a:solidFill>
                  <a:schemeClr val="tx2">
                    <a:lumMod val="50000"/>
                  </a:schemeClr>
                </a:solidFill>
                <a:latin typeface="Times New Roman" panose="02020603050405020304" pitchFamily="18" charset="0"/>
                <a:cs typeface="Times New Roman" panose="02020603050405020304" pitchFamily="18" charset="0"/>
              </a:rPr>
              <a:t>nano</a:t>
            </a:r>
            <a:r>
              <a:rPr lang="en-US" dirty="0">
                <a:solidFill>
                  <a:schemeClr val="tx2">
                    <a:lumMod val="50000"/>
                  </a:schemeClr>
                </a:solidFill>
                <a:latin typeface="Times New Roman" panose="02020603050405020304" pitchFamily="18" charset="0"/>
                <a:cs typeface="Times New Roman" panose="02020603050405020304" pitchFamily="18" charset="0"/>
              </a:rPr>
              <a:t> structure of </a:t>
            </a:r>
            <a:r>
              <a:rPr lang="en-US" dirty="0" err="1">
                <a:solidFill>
                  <a:schemeClr val="tx2">
                    <a:lumMod val="50000"/>
                  </a:schemeClr>
                </a:solidFill>
                <a:latin typeface="Times New Roman" panose="02020603050405020304" pitchFamily="18" charset="0"/>
                <a:cs typeface="Times New Roman" panose="02020603050405020304" pitchFamily="18" charset="0"/>
              </a:rPr>
              <a:t>InSb</a:t>
            </a:r>
            <a:r>
              <a:rPr lang="en-US" dirty="0">
                <a:solidFill>
                  <a:schemeClr val="tx2">
                    <a:lumMod val="50000"/>
                  </a:schemeClr>
                </a:solidFill>
                <a:latin typeface="Times New Roman" panose="02020603050405020304" pitchFamily="18" charset="0"/>
                <a:cs typeface="Times New Roman" panose="02020603050405020304" pitchFamily="18" charset="0"/>
              </a:rPr>
              <a:t> and to </a:t>
            </a:r>
            <a:r>
              <a:rPr lang="en-US" dirty="0" smtClean="0">
                <a:solidFill>
                  <a:schemeClr val="tx2">
                    <a:lumMod val="50000"/>
                  </a:schemeClr>
                </a:solidFill>
                <a:latin typeface="Times New Roman" panose="02020603050405020304" pitchFamily="18" charset="0"/>
                <a:cs typeface="Times New Roman" panose="02020603050405020304" pitchFamily="18" charset="0"/>
              </a:rPr>
              <a:t>stoichiometry.</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Kilf,Nashed,Batal-2013).</a:t>
            </a:r>
            <a:endParaRPr lang="ar-SY"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صورة 5"/>
          <p:cNvPicPr/>
          <p:nvPr/>
        </p:nvPicPr>
        <p:blipFill>
          <a:blip r:embed="rId3">
            <a:extLst>
              <a:ext uri="{28A0092B-C50C-407E-A947-70E740481C1C}">
                <a14:useLocalDpi xmlns:a14="http://schemas.microsoft.com/office/drawing/2010/main" val="0"/>
              </a:ext>
            </a:extLst>
          </a:blip>
          <a:srcRect/>
          <a:stretch>
            <a:fillRect/>
          </a:stretch>
        </p:blipFill>
        <p:spPr bwMode="auto">
          <a:xfrm>
            <a:off x="3906409" y="3783093"/>
            <a:ext cx="3263277" cy="2229807"/>
          </a:xfrm>
          <a:prstGeom prst="rect">
            <a:avLst/>
          </a:prstGeom>
          <a:noFill/>
          <a:ln>
            <a:noFill/>
          </a:ln>
        </p:spPr>
      </p:pic>
      <p:sp>
        <p:nvSpPr>
          <p:cNvPr id="9" name="مستطيل 8"/>
          <p:cNvSpPr/>
          <p:nvPr/>
        </p:nvSpPr>
        <p:spPr>
          <a:xfrm>
            <a:off x="3520931" y="6012900"/>
            <a:ext cx="3688830" cy="276999"/>
          </a:xfrm>
          <a:prstGeom prst="rect">
            <a:avLst/>
          </a:prstGeom>
        </p:spPr>
        <p:txBody>
          <a:bodyPr wrap="none">
            <a:spAutoFit/>
          </a:bodyPr>
          <a:lstStyle/>
          <a:p>
            <a:pPr algn="ctr"/>
            <a:r>
              <a:rPr lang="en-US" sz="1200" dirty="0" smtClean="0">
                <a:solidFill>
                  <a:schemeClr val="tx2">
                    <a:lumMod val="50000"/>
                  </a:schemeClr>
                </a:solidFill>
              </a:rPr>
              <a:t>Fig(7):</a:t>
            </a:r>
            <a:r>
              <a:rPr lang="en-US" sz="1200" dirty="0">
                <a:solidFill>
                  <a:schemeClr val="tx2">
                    <a:lumMod val="50000"/>
                  </a:schemeClr>
                </a:solidFill>
              </a:rPr>
              <a:t>I-V characterization of </a:t>
            </a:r>
            <a:r>
              <a:rPr lang="en-US" sz="1200" dirty="0" err="1">
                <a:solidFill>
                  <a:schemeClr val="tx2">
                    <a:lumMod val="50000"/>
                  </a:schemeClr>
                </a:solidFill>
              </a:rPr>
              <a:t>InSb</a:t>
            </a:r>
            <a:r>
              <a:rPr lang="en-US" sz="1200" dirty="0">
                <a:solidFill>
                  <a:schemeClr val="tx2">
                    <a:lumMod val="50000"/>
                  </a:schemeClr>
                </a:solidFill>
              </a:rPr>
              <a:t>/porous alumina </a:t>
            </a:r>
            <a:endParaRPr lang="ar-SY" sz="1200" dirty="0"/>
          </a:p>
        </p:txBody>
      </p:sp>
      <p:sp>
        <p:nvSpPr>
          <p:cNvPr id="7" name="مستطيل 6"/>
          <p:cNvSpPr/>
          <p:nvPr/>
        </p:nvSpPr>
        <p:spPr>
          <a:xfrm>
            <a:off x="5452750" y="3767554"/>
            <a:ext cx="950901" cy="307777"/>
          </a:xfrm>
          <a:prstGeom prst="rect">
            <a:avLst/>
          </a:prstGeom>
        </p:spPr>
        <p:txBody>
          <a:bodyPr wrap="none">
            <a:spAutoFit/>
          </a:bodyPr>
          <a:lstStyle/>
          <a:p>
            <a:r>
              <a:rPr lang="en-US" sz="1400" dirty="0">
                <a:solidFill>
                  <a:schemeClr val="tx2">
                    <a:lumMod val="50000"/>
                  </a:schemeClr>
                </a:solidFill>
                <a:latin typeface="Times New Roman" panose="02020603050405020304" pitchFamily="18" charset="0"/>
                <a:cs typeface="Times New Roman" panose="02020603050405020304" pitchFamily="18" charset="0"/>
              </a:rPr>
              <a:t>Figure </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(6) </a:t>
            </a:r>
            <a:endParaRPr lang="ar-SY" sz="1400" dirty="0">
              <a:solidFill>
                <a:schemeClr val="tx2">
                  <a:lumMod val="50000"/>
                </a:schemeClr>
              </a:solidFill>
            </a:endParaRPr>
          </a:p>
        </p:txBody>
      </p:sp>
    </p:spTree>
    <p:extLst>
      <p:ext uri="{BB962C8B-B14F-4D97-AF65-F5344CB8AC3E}">
        <p14:creationId xmlns:p14="http://schemas.microsoft.com/office/powerpoint/2010/main" val="41011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2.60349E-9 -4.94912E-6 L -0.00104 -0.3573 " pathEditMode="relative" rAng="0" ptsTypes="AA">
                                      <p:cBhvr>
                                        <p:cTn id="16" dur="2000" fill="hold"/>
                                        <p:tgtEl>
                                          <p:spTgt spid="5"/>
                                        </p:tgtEl>
                                        <p:attrNameLst>
                                          <p:attrName>ppt_x</p:attrName>
                                          <p:attrName>ppt_y</p:attrName>
                                        </p:attrNameLst>
                                      </p:cBhvr>
                                      <p:rCtr x="-52" y="-17877"/>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a:solidFill>
                  <a:srgbClr val="002060"/>
                </a:solidFill>
                <a:latin typeface="Times New Roman" panose="02020603050405020304" pitchFamily="18" charset="0"/>
                <a:cs typeface="Times New Roman" panose="02020603050405020304" pitchFamily="18" charset="0"/>
              </a:rPr>
              <a:t>2-Nanostructured materials: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marL="0" indent="0">
              <a:buNone/>
            </a:pPr>
            <a:r>
              <a:rPr lang="en-US" sz="1900" b="1" dirty="0" err="1" smtClean="0">
                <a:solidFill>
                  <a:schemeClr val="accent2">
                    <a:lumMod val="75000"/>
                  </a:schemeClr>
                </a:solidFill>
                <a:latin typeface="Times New Roman" panose="02020603050405020304" pitchFamily="18" charset="0"/>
                <a:cs typeface="Times New Roman" panose="02020603050405020304" pitchFamily="18" charset="0"/>
              </a:rPr>
              <a:t>ZnO</a:t>
            </a:r>
            <a:r>
              <a:rPr lang="en-US" sz="1900" b="1" dirty="0" smtClean="0">
                <a:solidFill>
                  <a:schemeClr val="accent2">
                    <a:lumMod val="75000"/>
                  </a:schemeClr>
                </a:solidFill>
                <a:latin typeface="Times New Roman" panose="02020603050405020304" pitchFamily="18" charset="0"/>
                <a:cs typeface="Times New Roman" panose="02020603050405020304" pitchFamily="18" charset="0"/>
              </a:rPr>
              <a:t> Nanoparticles as fertilizer:</a:t>
            </a:r>
          </a:p>
          <a:p>
            <a:pPr marL="0" indent="0">
              <a:buNone/>
            </a:pPr>
            <a:r>
              <a:rPr lang="en-US" dirty="0" smtClean="0">
                <a:solidFill>
                  <a:schemeClr val="bg2">
                    <a:lumMod val="10000"/>
                  </a:schemeClr>
                </a:solidFill>
                <a:latin typeface="Times New Roman" panose="02020603050405020304" pitchFamily="18" charset="0"/>
                <a:cs typeface="Times New Roman" panose="02020603050405020304" pitchFamily="18" charset="0"/>
              </a:rPr>
              <a:t>Zinc oxide nanoparticles were manufactured by sol-gel method the resulting powder was dissolve in distilled water in different concentrations (10.25,50 ,75,100)ppm, The aim of this research is to manufacture nanoparticles fertilizers. and the study the impact  of gradual concentrations  on seed  germination and  growth Parameters of celery.</a:t>
            </a:r>
          </a:p>
          <a:p>
            <a:pPr marL="0" indent="0">
              <a:buNone/>
            </a:pPr>
            <a:r>
              <a:rPr lang="en-US" dirty="0" smtClean="0">
                <a:solidFill>
                  <a:schemeClr val="bg2">
                    <a:lumMod val="10000"/>
                  </a:schemeClr>
                </a:solidFill>
                <a:latin typeface="Times New Roman" panose="02020603050405020304" pitchFamily="18" charset="0"/>
                <a:cs typeface="Times New Roman" panose="02020603050405020304" pitchFamily="18" charset="0"/>
              </a:rPr>
              <a:t>The </a:t>
            </a:r>
            <a:r>
              <a:rPr lang="en-US" dirty="0">
                <a:solidFill>
                  <a:schemeClr val="bg2">
                    <a:lumMod val="10000"/>
                  </a:schemeClr>
                </a:solidFill>
                <a:latin typeface="Times New Roman" panose="02020603050405020304" pitchFamily="18" charset="0"/>
                <a:cs typeface="Times New Roman" panose="02020603050405020304" pitchFamily="18" charset="0"/>
              </a:rPr>
              <a:t>seeds were treated with the following suspensions:</a:t>
            </a:r>
          </a:p>
          <a:p>
            <a:pPr lvl="0"/>
            <a:r>
              <a:rPr lang="en-US" dirty="0">
                <a:solidFill>
                  <a:schemeClr val="bg2">
                    <a:lumMod val="10000"/>
                  </a:schemeClr>
                </a:solidFill>
                <a:latin typeface="Times New Roman" panose="02020603050405020304" pitchFamily="18" charset="0"/>
                <a:cs typeface="Times New Roman" panose="02020603050405020304" pitchFamily="18" charset="0"/>
              </a:rPr>
              <a:t>Zinc oxide nanoparticles in concentrations: (</a:t>
            </a:r>
            <a:r>
              <a:rPr lang="en-US" b="1" dirty="0">
                <a:solidFill>
                  <a:schemeClr val="bg2">
                    <a:lumMod val="10000"/>
                  </a:schemeClr>
                </a:solidFill>
                <a:latin typeface="Times New Roman" panose="02020603050405020304" pitchFamily="18" charset="0"/>
                <a:cs typeface="Times New Roman" panose="02020603050405020304" pitchFamily="18" charset="0"/>
              </a:rPr>
              <a:t>10, 25, 50, 75, 100 ppm</a:t>
            </a:r>
            <a:r>
              <a:rPr lang="en-US" dirty="0">
                <a:solidFill>
                  <a:schemeClr val="bg2">
                    <a:lumMod val="10000"/>
                  </a:schemeClr>
                </a:solidFill>
                <a:latin typeface="Times New Roman" panose="02020603050405020304" pitchFamily="18" charset="0"/>
                <a:cs typeface="Times New Roman" panose="02020603050405020304" pitchFamily="18" charset="0"/>
              </a:rPr>
              <a:t>) mg/L.</a:t>
            </a:r>
          </a:p>
          <a:p>
            <a:pPr lvl="0"/>
            <a:r>
              <a:rPr lang="en-US" dirty="0">
                <a:solidFill>
                  <a:schemeClr val="bg2">
                    <a:lumMod val="10000"/>
                  </a:schemeClr>
                </a:solidFill>
                <a:latin typeface="Times New Roman" panose="02020603050405020304" pitchFamily="18" charset="0"/>
                <a:cs typeface="Times New Roman" panose="02020603050405020304" pitchFamily="18" charset="0"/>
              </a:rPr>
              <a:t>Bulk  zinc oxide in concentrations: (</a:t>
            </a:r>
            <a:r>
              <a:rPr lang="en-US" b="1" dirty="0">
                <a:solidFill>
                  <a:schemeClr val="bg2">
                    <a:lumMod val="10000"/>
                  </a:schemeClr>
                </a:solidFill>
                <a:latin typeface="Times New Roman" panose="02020603050405020304" pitchFamily="18" charset="0"/>
                <a:cs typeface="Times New Roman" panose="02020603050405020304" pitchFamily="18" charset="0"/>
              </a:rPr>
              <a:t>10, 25, 50, 75, 100 ppm</a:t>
            </a:r>
            <a:r>
              <a:rPr lang="en-US" dirty="0">
                <a:solidFill>
                  <a:schemeClr val="bg2">
                    <a:lumMod val="10000"/>
                  </a:schemeClr>
                </a:solidFill>
                <a:latin typeface="Times New Roman" panose="02020603050405020304" pitchFamily="18" charset="0"/>
                <a:cs typeface="Times New Roman" panose="02020603050405020304" pitchFamily="18" charset="0"/>
              </a:rPr>
              <a:t>) mg/L.</a:t>
            </a:r>
          </a:p>
          <a:p>
            <a:pPr lvl="0"/>
            <a:r>
              <a:rPr lang="en-US" dirty="0">
                <a:solidFill>
                  <a:schemeClr val="bg2">
                    <a:lumMod val="10000"/>
                  </a:schemeClr>
                </a:solidFill>
                <a:latin typeface="Times New Roman" panose="02020603050405020304" pitchFamily="18" charset="0"/>
                <a:cs typeface="Times New Roman" panose="02020603050405020304" pitchFamily="18" charset="0"/>
              </a:rPr>
              <a:t>ZnSO4 at a concentration of 5%.</a:t>
            </a:r>
          </a:p>
          <a:p>
            <a:pPr lvl="0"/>
            <a:r>
              <a:rPr lang="en-US" dirty="0">
                <a:solidFill>
                  <a:schemeClr val="bg2">
                    <a:lumMod val="10000"/>
                  </a:schemeClr>
                </a:solidFill>
                <a:latin typeface="Times New Roman" panose="02020603050405020304" pitchFamily="18" charset="0"/>
                <a:cs typeface="Times New Roman" panose="02020603050405020304" pitchFamily="18" charset="0"/>
              </a:rPr>
              <a:t>Distilled </a:t>
            </a:r>
            <a:r>
              <a:rPr lang="en-US" dirty="0" smtClean="0">
                <a:solidFill>
                  <a:schemeClr val="bg2">
                    <a:lumMod val="10000"/>
                  </a:schemeClr>
                </a:solidFill>
                <a:latin typeface="Times New Roman" panose="02020603050405020304" pitchFamily="18" charset="0"/>
                <a:cs typeface="Times New Roman" panose="02020603050405020304" pitchFamily="18" charset="0"/>
              </a:rPr>
              <a:t>water.</a:t>
            </a:r>
            <a:endParaRPr lang="en-US"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4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4" end="4"/>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4" end="4"/>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5" end="5"/>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5" end="5"/>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6" end="6"/>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a:solidFill>
                  <a:srgbClr val="002060"/>
                </a:solidFill>
                <a:latin typeface="Times New Roman" panose="02020603050405020304" pitchFamily="18" charset="0"/>
                <a:cs typeface="Times New Roman" panose="02020603050405020304" pitchFamily="18" charset="0"/>
              </a:rPr>
              <a:t>2-Nanostructured materials</a:t>
            </a:r>
            <a:endParaRPr lang="ar-SY" sz="2800" dirty="0"/>
          </a:p>
        </p:txBody>
      </p:sp>
      <p:sp>
        <p:nvSpPr>
          <p:cNvPr id="3" name="عنصر نائب للمحتوى 2"/>
          <p:cNvSpPr>
            <a:spLocks noGrp="1"/>
          </p:cNvSpPr>
          <p:nvPr>
            <p:ph idx="1"/>
          </p:nvPr>
        </p:nvSpPr>
        <p:spPr>
          <a:xfrm>
            <a:off x="1211283" y="1527633"/>
            <a:ext cx="10790108" cy="4091669"/>
          </a:xfrm>
        </p:spPr>
        <p:txBody>
          <a:bodyPr/>
          <a:lstStyle/>
          <a:p>
            <a:pPr marL="0" indent="0">
              <a:buNone/>
            </a:pPr>
            <a:r>
              <a:rPr lang="en-US" b="1" dirty="0" err="1">
                <a:solidFill>
                  <a:schemeClr val="accent2">
                    <a:lumMod val="75000"/>
                  </a:schemeClr>
                </a:solidFill>
                <a:latin typeface="Times New Roman" panose="02020603050405020304" pitchFamily="18" charset="0"/>
                <a:cs typeface="Times New Roman" panose="02020603050405020304" pitchFamily="18" charset="0"/>
              </a:rPr>
              <a:t>ZnO</a:t>
            </a:r>
            <a:r>
              <a:rPr lang="en-US" b="1" dirty="0">
                <a:solidFill>
                  <a:schemeClr val="accent2">
                    <a:lumMod val="75000"/>
                  </a:schemeClr>
                </a:solidFill>
                <a:latin typeface="Times New Roman" panose="02020603050405020304" pitchFamily="18" charset="0"/>
                <a:cs typeface="Times New Roman" panose="02020603050405020304" pitchFamily="18" charset="0"/>
              </a:rPr>
              <a:t> Nanoparticles as fertilizer:</a:t>
            </a:r>
          </a:p>
          <a:p>
            <a:pPr marL="0" indent="0">
              <a:buNone/>
            </a:pP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Conclusion</a:t>
            </a:r>
            <a:r>
              <a:rPr lang="en-US" sz="2000" b="1" dirty="0">
                <a:solidFill>
                  <a:schemeClr val="bg2">
                    <a:lumMod val="50000"/>
                  </a:schemeClr>
                </a:solidFill>
                <a:latin typeface="Times New Roman" panose="02020603050405020304" pitchFamily="18" charset="0"/>
                <a:cs typeface="Times New Roman" panose="02020603050405020304" pitchFamily="18" charset="0"/>
              </a:rPr>
              <a:t>: </a:t>
            </a:r>
            <a:endParaRPr lang="en-US" sz="2000" b="1" dirty="0" smtClean="0">
              <a:solidFill>
                <a:schemeClr val="bg2">
                  <a:lumMod val="50000"/>
                </a:schemeClr>
              </a:solidFill>
              <a:latin typeface="Times New Roman" panose="02020603050405020304" pitchFamily="18" charset="0"/>
              <a:cs typeface="Times New Roman" panose="02020603050405020304" pitchFamily="18" charset="0"/>
            </a:endParaRPr>
          </a:p>
          <a:p>
            <a:pPr algn="just"/>
            <a:r>
              <a:rPr lang="en-US" sz="1600" dirty="0" smtClean="0">
                <a:solidFill>
                  <a:schemeClr val="bg2">
                    <a:lumMod val="10000"/>
                  </a:schemeClr>
                </a:solidFill>
                <a:latin typeface="Times New Roman" panose="02020603050405020304" pitchFamily="18" charset="0"/>
                <a:cs typeface="Times New Roman" panose="02020603050405020304" pitchFamily="18" charset="0"/>
              </a:rPr>
              <a:t>Seeds  </a:t>
            </a:r>
            <a:r>
              <a:rPr lang="en-US" sz="1600" dirty="0">
                <a:solidFill>
                  <a:schemeClr val="bg2">
                    <a:lumMod val="10000"/>
                  </a:schemeClr>
                </a:solidFill>
                <a:latin typeface="Times New Roman" panose="02020603050405020304" pitchFamily="18" charset="0"/>
                <a:cs typeface="Times New Roman" panose="02020603050405020304" pitchFamily="18" charset="0"/>
              </a:rPr>
              <a:t>treated with zinc oxide(</a:t>
            </a:r>
            <a:r>
              <a:rPr lang="en-US" sz="1600" dirty="0" err="1">
                <a:solidFill>
                  <a:schemeClr val="bg2">
                    <a:lumMod val="10000"/>
                  </a:schemeClr>
                </a:solidFill>
                <a:latin typeface="Times New Roman" panose="02020603050405020304" pitchFamily="18" charset="0"/>
                <a:cs typeface="Times New Roman" panose="02020603050405020304" pitchFamily="18" charset="0"/>
              </a:rPr>
              <a:t>Nano+Bulk</a:t>
            </a:r>
            <a:r>
              <a:rPr lang="en-US" sz="1600" dirty="0">
                <a:solidFill>
                  <a:schemeClr val="bg2">
                    <a:lumMod val="10000"/>
                  </a:schemeClr>
                </a:solidFill>
                <a:latin typeface="Times New Roman" panose="02020603050405020304" pitchFamily="18" charset="0"/>
                <a:cs typeface="Times New Roman" panose="02020603050405020304" pitchFamily="18" charset="0"/>
              </a:rPr>
              <a:t>) and zinc sulfate gave higher lengths compared to that treated by distilled water.it is noticed that Nanoparticles </a:t>
            </a:r>
            <a:r>
              <a:rPr lang="en-US" sz="1600" dirty="0" err="1">
                <a:solidFill>
                  <a:schemeClr val="bg2">
                    <a:lumMod val="10000"/>
                  </a:schemeClr>
                </a:solidFill>
                <a:latin typeface="Times New Roman" panose="02020603050405020304" pitchFamily="18" charset="0"/>
                <a:cs typeface="Times New Roman" panose="02020603050405020304" pitchFamily="18" charset="0"/>
              </a:rPr>
              <a:t>ZnO</a:t>
            </a:r>
            <a:r>
              <a:rPr lang="en-US" sz="1600" dirty="0">
                <a:solidFill>
                  <a:schemeClr val="bg2">
                    <a:lumMod val="10000"/>
                  </a:schemeClr>
                </a:solidFill>
                <a:latin typeface="Times New Roman" panose="02020603050405020304" pitchFamily="18" charset="0"/>
                <a:cs typeface="Times New Roman" panose="02020603050405020304" pitchFamily="18" charset="0"/>
              </a:rPr>
              <a:t>- (in all concentrations)is better than </a:t>
            </a:r>
            <a:r>
              <a:rPr lang="en-US" sz="1600" dirty="0" err="1" smtClean="0">
                <a:solidFill>
                  <a:schemeClr val="bg2">
                    <a:lumMod val="10000"/>
                  </a:schemeClr>
                </a:solidFill>
                <a:latin typeface="Times New Roman" panose="02020603050405020304" pitchFamily="18" charset="0"/>
                <a:cs typeface="Times New Roman" panose="02020603050405020304" pitchFamily="18" charset="0"/>
              </a:rPr>
              <a:t>ZnO-bulk.table</a:t>
            </a:r>
            <a:r>
              <a:rPr lang="en-US" sz="1600" dirty="0" smtClean="0">
                <a:solidFill>
                  <a:schemeClr val="bg2">
                    <a:lumMod val="10000"/>
                  </a:schemeClr>
                </a:solidFill>
                <a:latin typeface="Times New Roman" panose="02020603050405020304" pitchFamily="18" charset="0"/>
                <a:cs typeface="Times New Roman" panose="02020603050405020304" pitchFamily="18" charset="0"/>
              </a:rPr>
              <a:t>(2).</a:t>
            </a:r>
          </a:p>
        </p:txBody>
      </p:sp>
      <p:graphicFrame>
        <p:nvGraphicFramePr>
          <p:cNvPr id="4" name="جدول 3"/>
          <p:cNvGraphicFramePr>
            <a:graphicFrameLocks noGrp="1"/>
          </p:cNvGraphicFramePr>
          <p:nvPr>
            <p:extLst>
              <p:ext uri="{D42A27DB-BD31-4B8C-83A1-F6EECF244321}">
                <p14:modId xmlns:p14="http://schemas.microsoft.com/office/powerpoint/2010/main" val="539981177"/>
              </p:ext>
            </p:extLst>
          </p:nvPr>
        </p:nvGraphicFramePr>
        <p:xfrm>
          <a:off x="3574347" y="3211349"/>
          <a:ext cx="4345940" cy="1051560"/>
        </p:xfrm>
        <a:graphic>
          <a:graphicData uri="http://schemas.openxmlformats.org/drawingml/2006/table">
            <a:tbl>
              <a:tblPr rtl="1" firstRow="1" firstCol="1" bandRow="1">
                <a:tableStyleId>{5C22544A-7EE6-4342-B048-85BDC9FD1C3A}</a:tableStyleId>
              </a:tblPr>
              <a:tblGrid>
                <a:gridCol w="861060"/>
                <a:gridCol w="916940"/>
                <a:gridCol w="873760"/>
                <a:gridCol w="857250"/>
                <a:gridCol w="836930"/>
              </a:tblGrid>
              <a:tr h="0">
                <a:tc gridSpan="4">
                  <a:txBody>
                    <a:bodyPr/>
                    <a:lstStyle/>
                    <a:p>
                      <a:pPr algn="ctr" rtl="1">
                        <a:lnSpc>
                          <a:spcPct val="115000"/>
                        </a:lnSpc>
                        <a:spcAft>
                          <a:spcPts val="0"/>
                        </a:spcAft>
                        <a:tabLst>
                          <a:tab pos="617855" algn="l"/>
                        </a:tabLst>
                      </a:pPr>
                      <a:r>
                        <a:rPr lang="en-US" sz="1200" dirty="0">
                          <a:solidFill>
                            <a:schemeClr val="tx2">
                              <a:lumMod val="50000"/>
                            </a:schemeClr>
                          </a:solidFill>
                          <a:effectLst/>
                        </a:rPr>
                        <a:t>Treatments(in the best concentrations)</a:t>
                      </a:r>
                      <a:endParaRPr lang="en-US" sz="1100" dirty="0">
                        <a:solidFill>
                          <a:schemeClr val="tx2">
                            <a:lumMod val="50000"/>
                          </a:schemeClr>
                        </a:solidFill>
                        <a:effectLst/>
                        <a:latin typeface="Calibri"/>
                        <a:ea typeface="Calibri"/>
                        <a:cs typeface="Arial"/>
                      </a:endParaRPr>
                    </a:p>
                  </a:txBody>
                  <a:tcPr marL="68580" marR="68580" marT="0" marB="0" anchor="ct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a:txBody>
                    <a:bodyPr/>
                    <a:lstStyle/>
                    <a:p>
                      <a:pPr algn="r" rtl="1">
                        <a:lnSpc>
                          <a:spcPct val="115000"/>
                        </a:lnSpc>
                        <a:spcAft>
                          <a:spcPts val="0"/>
                        </a:spcAft>
                        <a:tabLst>
                          <a:tab pos="617855" algn="l"/>
                        </a:tabLst>
                      </a:pPr>
                      <a:r>
                        <a:rPr lang="en-US" sz="1200" dirty="0">
                          <a:solidFill>
                            <a:schemeClr val="tx2">
                              <a:lumMod val="50000"/>
                            </a:schemeClr>
                          </a:solidFill>
                          <a:effectLst/>
                        </a:rPr>
                        <a:t> </a:t>
                      </a:r>
                      <a:endParaRPr lang="en-US" sz="1100" dirty="0">
                        <a:solidFill>
                          <a:schemeClr val="tx2">
                            <a:lumMod val="50000"/>
                          </a:schemeClr>
                        </a:solidFill>
                        <a:effectLst/>
                        <a:latin typeface="Calibri"/>
                        <a:ea typeface="Calibri"/>
                        <a:cs typeface="Arial"/>
                      </a:endParaRPr>
                    </a:p>
                  </a:txBody>
                  <a:tcPr marL="68580" marR="68580" marT="0" marB="0"/>
                </a:tc>
              </a:tr>
              <a:tr h="0">
                <a:tc>
                  <a:txBody>
                    <a:bodyPr/>
                    <a:lstStyle/>
                    <a:p>
                      <a:pPr algn="ctr" rtl="1">
                        <a:lnSpc>
                          <a:spcPct val="115000"/>
                        </a:lnSpc>
                        <a:spcAft>
                          <a:spcPts val="0"/>
                        </a:spcAft>
                        <a:tabLst>
                          <a:tab pos="617855" algn="l"/>
                        </a:tabLst>
                      </a:pPr>
                      <a:r>
                        <a:rPr lang="en-US" sz="1050" b="1" dirty="0">
                          <a:solidFill>
                            <a:schemeClr val="tx2">
                              <a:lumMod val="50000"/>
                            </a:schemeClr>
                          </a:solidFill>
                          <a:effectLst/>
                        </a:rPr>
                        <a:t>H</a:t>
                      </a:r>
                      <a:r>
                        <a:rPr lang="en-US" sz="1050" b="1" baseline="-25000" dirty="0">
                          <a:solidFill>
                            <a:schemeClr val="tx2">
                              <a:lumMod val="50000"/>
                            </a:schemeClr>
                          </a:solidFill>
                          <a:effectLst/>
                        </a:rPr>
                        <a:t>2</a:t>
                      </a:r>
                      <a:r>
                        <a:rPr lang="en-US" sz="1050" b="1" dirty="0">
                          <a:solidFill>
                            <a:schemeClr val="tx2">
                              <a:lumMod val="50000"/>
                            </a:schemeClr>
                          </a:solidFill>
                          <a:effectLst/>
                        </a:rPr>
                        <a:t>O</a:t>
                      </a:r>
                      <a:endParaRPr lang="en-US" sz="1050" b="1" dirty="0">
                        <a:solidFill>
                          <a:schemeClr val="tx2">
                            <a:lumMod val="50000"/>
                          </a:schemeClr>
                        </a:solidFill>
                        <a:effectLst/>
                        <a:latin typeface="Calibri"/>
                        <a:ea typeface="Calibri"/>
                        <a:cs typeface="Arial"/>
                      </a:endParaRPr>
                    </a:p>
                  </a:txBody>
                  <a:tcPr marL="68580" marR="68580" marT="0" marB="0" anchor="ctr"/>
                </a:tc>
                <a:tc>
                  <a:txBody>
                    <a:bodyPr/>
                    <a:lstStyle/>
                    <a:p>
                      <a:pPr algn="ctr" rtl="1">
                        <a:lnSpc>
                          <a:spcPct val="115000"/>
                        </a:lnSpc>
                        <a:spcAft>
                          <a:spcPts val="0"/>
                        </a:spcAft>
                        <a:tabLst>
                          <a:tab pos="617855" algn="l"/>
                        </a:tabLst>
                      </a:pPr>
                      <a:r>
                        <a:rPr lang="en-US" sz="1050" b="1" dirty="0">
                          <a:solidFill>
                            <a:schemeClr val="tx2">
                              <a:lumMod val="50000"/>
                            </a:schemeClr>
                          </a:solidFill>
                          <a:effectLst/>
                        </a:rPr>
                        <a:t>ZnSO4</a:t>
                      </a:r>
                    </a:p>
                    <a:p>
                      <a:pPr algn="ctr" rtl="1">
                        <a:lnSpc>
                          <a:spcPct val="115000"/>
                        </a:lnSpc>
                        <a:spcAft>
                          <a:spcPts val="0"/>
                        </a:spcAft>
                        <a:tabLst>
                          <a:tab pos="617855" algn="l"/>
                        </a:tabLst>
                      </a:pPr>
                      <a:r>
                        <a:rPr lang="en-US" sz="1050" b="1" dirty="0">
                          <a:solidFill>
                            <a:schemeClr val="tx2">
                              <a:lumMod val="50000"/>
                            </a:schemeClr>
                          </a:solidFill>
                          <a:effectLst/>
                        </a:rPr>
                        <a:t>5%</a:t>
                      </a:r>
                      <a:endParaRPr lang="en-US" sz="1050" b="1" dirty="0">
                        <a:solidFill>
                          <a:schemeClr val="tx2">
                            <a:lumMod val="50000"/>
                          </a:schemeClr>
                        </a:solidFill>
                        <a:effectLst/>
                        <a:latin typeface="Calibri"/>
                        <a:ea typeface="Calibri"/>
                        <a:cs typeface="Arial"/>
                      </a:endParaRPr>
                    </a:p>
                  </a:txBody>
                  <a:tcPr marL="68580" marR="68580" marT="0" marB="0" anchor="ctr"/>
                </a:tc>
                <a:tc>
                  <a:txBody>
                    <a:bodyPr/>
                    <a:lstStyle/>
                    <a:p>
                      <a:pPr algn="ctr" rtl="1">
                        <a:lnSpc>
                          <a:spcPct val="115000"/>
                        </a:lnSpc>
                        <a:spcAft>
                          <a:spcPts val="0"/>
                        </a:spcAft>
                        <a:tabLst>
                          <a:tab pos="617855" algn="l"/>
                        </a:tabLst>
                      </a:pPr>
                      <a:r>
                        <a:rPr lang="en-US" sz="1050" b="1" dirty="0" err="1" smtClean="0">
                          <a:solidFill>
                            <a:schemeClr val="tx2">
                              <a:lumMod val="50000"/>
                            </a:schemeClr>
                          </a:solidFill>
                          <a:effectLst/>
                        </a:rPr>
                        <a:t>ZnO</a:t>
                      </a:r>
                      <a:r>
                        <a:rPr lang="en-US" sz="1050" b="1" dirty="0" smtClean="0">
                          <a:solidFill>
                            <a:schemeClr val="tx2">
                              <a:lumMod val="50000"/>
                            </a:schemeClr>
                          </a:solidFill>
                          <a:effectLst/>
                        </a:rPr>
                        <a:t>-Np</a:t>
                      </a:r>
                      <a:endParaRPr lang="en-US" sz="1050" b="1" dirty="0">
                        <a:solidFill>
                          <a:schemeClr val="tx2">
                            <a:lumMod val="50000"/>
                          </a:schemeClr>
                        </a:solidFill>
                        <a:effectLst/>
                      </a:endParaRPr>
                    </a:p>
                    <a:p>
                      <a:pPr algn="ctr" rtl="1">
                        <a:lnSpc>
                          <a:spcPct val="115000"/>
                        </a:lnSpc>
                        <a:spcAft>
                          <a:spcPts val="0"/>
                        </a:spcAft>
                        <a:tabLst>
                          <a:tab pos="617855" algn="l"/>
                        </a:tabLst>
                      </a:pPr>
                      <a:r>
                        <a:rPr lang="en-US" sz="1050" b="1" dirty="0">
                          <a:solidFill>
                            <a:schemeClr val="tx2">
                              <a:lumMod val="50000"/>
                            </a:schemeClr>
                          </a:solidFill>
                          <a:effectLst/>
                        </a:rPr>
                        <a:t>(100 ppm)</a:t>
                      </a:r>
                      <a:endParaRPr lang="en-US" sz="1050" b="1" dirty="0">
                        <a:solidFill>
                          <a:schemeClr val="tx2">
                            <a:lumMod val="50000"/>
                          </a:schemeClr>
                        </a:solidFill>
                        <a:effectLst/>
                        <a:latin typeface="Calibri"/>
                        <a:ea typeface="Calibri"/>
                        <a:cs typeface="Arial"/>
                      </a:endParaRPr>
                    </a:p>
                  </a:txBody>
                  <a:tcPr marL="68580" marR="68580" marT="0" marB="0" anchor="ctr"/>
                </a:tc>
                <a:tc>
                  <a:txBody>
                    <a:bodyPr/>
                    <a:lstStyle/>
                    <a:p>
                      <a:pPr algn="ctr" rtl="1">
                        <a:lnSpc>
                          <a:spcPct val="115000"/>
                        </a:lnSpc>
                        <a:spcAft>
                          <a:spcPts val="0"/>
                        </a:spcAft>
                        <a:tabLst>
                          <a:tab pos="617855" algn="l"/>
                        </a:tabLst>
                      </a:pPr>
                      <a:r>
                        <a:rPr lang="en-US" sz="1050" b="1" dirty="0" err="1">
                          <a:solidFill>
                            <a:schemeClr val="tx2">
                              <a:lumMod val="50000"/>
                            </a:schemeClr>
                          </a:solidFill>
                          <a:effectLst/>
                        </a:rPr>
                        <a:t>ZnO</a:t>
                      </a:r>
                      <a:r>
                        <a:rPr lang="en-US" sz="1050" b="1" dirty="0">
                          <a:solidFill>
                            <a:schemeClr val="tx2">
                              <a:lumMod val="50000"/>
                            </a:schemeClr>
                          </a:solidFill>
                          <a:effectLst/>
                        </a:rPr>
                        <a:t>- bulk</a:t>
                      </a:r>
                    </a:p>
                    <a:p>
                      <a:pPr algn="ctr" rtl="1">
                        <a:lnSpc>
                          <a:spcPct val="115000"/>
                        </a:lnSpc>
                        <a:spcAft>
                          <a:spcPts val="0"/>
                        </a:spcAft>
                        <a:tabLst>
                          <a:tab pos="617855" algn="l"/>
                        </a:tabLst>
                      </a:pPr>
                      <a:r>
                        <a:rPr lang="en-US" sz="1050" b="1" dirty="0">
                          <a:solidFill>
                            <a:schemeClr val="tx2">
                              <a:lumMod val="50000"/>
                            </a:schemeClr>
                          </a:solidFill>
                          <a:effectLst/>
                        </a:rPr>
                        <a:t>(100 ppm)</a:t>
                      </a:r>
                      <a:endParaRPr lang="en-US" sz="1050" b="1" dirty="0">
                        <a:solidFill>
                          <a:schemeClr val="tx2">
                            <a:lumMod val="50000"/>
                          </a:schemeClr>
                        </a:solidFill>
                        <a:effectLst/>
                        <a:latin typeface="Calibri"/>
                        <a:ea typeface="Calibri"/>
                        <a:cs typeface="Arial"/>
                      </a:endParaRPr>
                    </a:p>
                  </a:txBody>
                  <a:tcPr marL="68580" marR="68580" marT="0" marB="0" anchor="ctr"/>
                </a:tc>
                <a:tc>
                  <a:txBody>
                    <a:bodyPr/>
                    <a:lstStyle/>
                    <a:p>
                      <a:pPr algn="l" rtl="1">
                        <a:lnSpc>
                          <a:spcPct val="115000"/>
                        </a:lnSpc>
                        <a:spcAft>
                          <a:spcPts val="0"/>
                        </a:spcAft>
                        <a:tabLst>
                          <a:tab pos="617855" algn="l"/>
                        </a:tabLst>
                      </a:pPr>
                      <a:r>
                        <a:rPr lang="en-US" sz="1200" b="1" dirty="0" smtClean="0">
                          <a:solidFill>
                            <a:schemeClr val="tx2">
                              <a:lumMod val="50000"/>
                            </a:schemeClr>
                          </a:solidFill>
                          <a:effectLst/>
                        </a:rPr>
                        <a:t>length </a:t>
                      </a:r>
                      <a:r>
                        <a:rPr lang="en-US" sz="1200" b="1" dirty="0">
                          <a:solidFill>
                            <a:schemeClr val="tx2">
                              <a:lumMod val="50000"/>
                            </a:schemeClr>
                          </a:solidFill>
                          <a:effectLst/>
                        </a:rPr>
                        <a:t>(mm)</a:t>
                      </a:r>
                      <a:endParaRPr lang="en-US" sz="1100" b="1" dirty="0">
                        <a:solidFill>
                          <a:schemeClr val="tx2">
                            <a:lumMod val="50000"/>
                          </a:schemeClr>
                        </a:solidFill>
                        <a:effectLst/>
                        <a:latin typeface="Calibri"/>
                        <a:ea typeface="Calibri"/>
                        <a:cs typeface="Arial"/>
                      </a:endParaRPr>
                    </a:p>
                  </a:txBody>
                  <a:tcPr marL="68580" marR="68580" marT="0" marB="0"/>
                </a:tc>
              </a:tr>
              <a:tr h="0">
                <a:tc>
                  <a:txBody>
                    <a:bodyPr/>
                    <a:lstStyle/>
                    <a:p>
                      <a:pPr algn="ctr" rtl="1">
                        <a:lnSpc>
                          <a:spcPct val="115000"/>
                        </a:lnSpc>
                        <a:spcAft>
                          <a:spcPts val="0"/>
                        </a:spcAft>
                        <a:tabLst>
                          <a:tab pos="617855" algn="l"/>
                        </a:tabLst>
                      </a:pPr>
                      <a:r>
                        <a:rPr lang="en-US" sz="1200" dirty="0">
                          <a:solidFill>
                            <a:schemeClr val="tx2">
                              <a:lumMod val="50000"/>
                            </a:schemeClr>
                          </a:solidFill>
                          <a:effectLst/>
                        </a:rPr>
                        <a:t>15</a:t>
                      </a:r>
                      <a:endParaRPr lang="en-US" sz="1100" dirty="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a:solidFill>
                            <a:schemeClr val="tx2">
                              <a:lumMod val="50000"/>
                            </a:schemeClr>
                          </a:solidFill>
                          <a:effectLst/>
                        </a:rPr>
                        <a:t>15</a:t>
                      </a:r>
                      <a:endParaRPr lang="en-US" sz="110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dirty="0">
                          <a:solidFill>
                            <a:schemeClr val="tx2">
                              <a:lumMod val="50000"/>
                            </a:schemeClr>
                          </a:solidFill>
                          <a:effectLst/>
                        </a:rPr>
                        <a:t>20</a:t>
                      </a:r>
                      <a:endParaRPr lang="en-US" sz="1100" dirty="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a:solidFill>
                            <a:schemeClr val="tx2">
                              <a:lumMod val="50000"/>
                            </a:schemeClr>
                          </a:solidFill>
                          <a:effectLst/>
                        </a:rPr>
                        <a:t>17</a:t>
                      </a:r>
                      <a:endParaRPr lang="en-US" sz="1100">
                        <a:solidFill>
                          <a:schemeClr val="tx2">
                            <a:lumMod val="50000"/>
                          </a:schemeClr>
                        </a:solidFill>
                        <a:effectLst/>
                        <a:latin typeface="Calibri"/>
                        <a:ea typeface="Calibri"/>
                        <a:cs typeface="Arial"/>
                      </a:endParaRPr>
                    </a:p>
                  </a:txBody>
                  <a:tcPr marL="68580" marR="68580" marT="0" marB="0"/>
                </a:tc>
                <a:tc>
                  <a:txBody>
                    <a:bodyPr/>
                    <a:lstStyle/>
                    <a:p>
                      <a:pPr algn="just" rtl="1">
                        <a:lnSpc>
                          <a:spcPct val="115000"/>
                        </a:lnSpc>
                        <a:spcAft>
                          <a:spcPts val="0"/>
                        </a:spcAft>
                        <a:tabLst>
                          <a:tab pos="617855" algn="l"/>
                        </a:tabLst>
                      </a:pPr>
                      <a:r>
                        <a:rPr lang="en-US" sz="1200" b="1" dirty="0">
                          <a:solidFill>
                            <a:schemeClr val="tx2">
                              <a:lumMod val="50000"/>
                            </a:schemeClr>
                          </a:solidFill>
                          <a:effectLst/>
                        </a:rPr>
                        <a:t>Seedling </a:t>
                      </a:r>
                      <a:endParaRPr lang="en-US" sz="1100" b="1" dirty="0">
                        <a:solidFill>
                          <a:schemeClr val="tx2">
                            <a:lumMod val="50000"/>
                          </a:schemeClr>
                        </a:solidFill>
                        <a:effectLst/>
                        <a:latin typeface="Calibri"/>
                        <a:ea typeface="Calibri"/>
                        <a:cs typeface="Arial"/>
                      </a:endParaRPr>
                    </a:p>
                  </a:txBody>
                  <a:tcPr marL="68580" marR="68580" marT="0" marB="0"/>
                </a:tc>
              </a:tr>
              <a:tr h="0">
                <a:tc>
                  <a:txBody>
                    <a:bodyPr/>
                    <a:lstStyle/>
                    <a:p>
                      <a:pPr algn="ctr" rtl="1">
                        <a:lnSpc>
                          <a:spcPct val="115000"/>
                        </a:lnSpc>
                        <a:spcAft>
                          <a:spcPts val="0"/>
                        </a:spcAft>
                        <a:tabLst>
                          <a:tab pos="617855" algn="l"/>
                        </a:tabLst>
                      </a:pPr>
                      <a:r>
                        <a:rPr lang="en-US" sz="1200" dirty="0">
                          <a:solidFill>
                            <a:schemeClr val="tx2">
                              <a:lumMod val="50000"/>
                            </a:schemeClr>
                          </a:solidFill>
                          <a:effectLst/>
                        </a:rPr>
                        <a:t>4</a:t>
                      </a:r>
                      <a:endParaRPr lang="en-US" sz="1100" dirty="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a:solidFill>
                            <a:schemeClr val="tx2">
                              <a:lumMod val="50000"/>
                            </a:schemeClr>
                          </a:solidFill>
                          <a:effectLst/>
                        </a:rPr>
                        <a:t>6</a:t>
                      </a:r>
                      <a:endParaRPr lang="en-US" sz="110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dirty="0">
                          <a:solidFill>
                            <a:schemeClr val="tx2">
                              <a:lumMod val="50000"/>
                            </a:schemeClr>
                          </a:solidFill>
                          <a:effectLst/>
                        </a:rPr>
                        <a:t>7</a:t>
                      </a:r>
                      <a:endParaRPr lang="en-US" sz="1100" dirty="0">
                        <a:solidFill>
                          <a:schemeClr val="tx2">
                            <a:lumMod val="50000"/>
                          </a:schemeClr>
                        </a:solidFill>
                        <a:effectLst/>
                        <a:latin typeface="Calibri"/>
                        <a:ea typeface="Calibri"/>
                        <a:cs typeface="Arial"/>
                      </a:endParaRPr>
                    </a:p>
                  </a:txBody>
                  <a:tcPr marL="68580" marR="68580" marT="0" marB="0"/>
                </a:tc>
                <a:tc>
                  <a:txBody>
                    <a:bodyPr/>
                    <a:lstStyle/>
                    <a:p>
                      <a:pPr algn="ctr" rtl="0">
                        <a:lnSpc>
                          <a:spcPct val="115000"/>
                        </a:lnSpc>
                        <a:spcAft>
                          <a:spcPts val="0"/>
                        </a:spcAft>
                        <a:tabLst>
                          <a:tab pos="617855" algn="l"/>
                        </a:tabLst>
                      </a:pPr>
                      <a:r>
                        <a:rPr lang="en-US" sz="1200" dirty="0">
                          <a:solidFill>
                            <a:schemeClr val="tx2">
                              <a:lumMod val="50000"/>
                            </a:schemeClr>
                          </a:solidFill>
                          <a:effectLst/>
                        </a:rPr>
                        <a:t>5</a:t>
                      </a:r>
                      <a:endParaRPr lang="en-US" sz="1100" dirty="0">
                        <a:solidFill>
                          <a:schemeClr val="tx2">
                            <a:lumMod val="50000"/>
                          </a:schemeClr>
                        </a:solidFill>
                        <a:effectLst/>
                        <a:latin typeface="Calibri"/>
                        <a:ea typeface="Calibri"/>
                        <a:cs typeface="Arial"/>
                      </a:endParaRPr>
                    </a:p>
                  </a:txBody>
                  <a:tcPr marL="68580" marR="68580" marT="0" marB="0"/>
                </a:tc>
                <a:tc>
                  <a:txBody>
                    <a:bodyPr/>
                    <a:lstStyle/>
                    <a:p>
                      <a:pPr algn="ctr" rtl="1">
                        <a:lnSpc>
                          <a:spcPct val="115000"/>
                        </a:lnSpc>
                        <a:spcAft>
                          <a:spcPts val="0"/>
                        </a:spcAft>
                        <a:tabLst>
                          <a:tab pos="617855" algn="l"/>
                        </a:tabLst>
                      </a:pPr>
                      <a:r>
                        <a:rPr lang="en-US" sz="1200" b="1" dirty="0">
                          <a:solidFill>
                            <a:schemeClr val="tx2">
                              <a:lumMod val="50000"/>
                            </a:schemeClr>
                          </a:solidFill>
                          <a:effectLst/>
                        </a:rPr>
                        <a:t>Roots</a:t>
                      </a:r>
                      <a:endParaRPr lang="en-US" sz="1100" b="1" dirty="0">
                        <a:solidFill>
                          <a:schemeClr val="tx2">
                            <a:lumMod val="50000"/>
                          </a:schemeClr>
                        </a:solidFill>
                        <a:effectLst/>
                        <a:latin typeface="Calibri"/>
                        <a:ea typeface="Calibri"/>
                        <a:cs typeface="Arial"/>
                      </a:endParaRPr>
                    </a:p>
                  </a:txBody>
                  <a:tcPr marL="68580" marR="68580" marT="0" marB="0"/>
                </a:tc>
              </a:tr>
            </a:tbl>
          </a:graphicData>
        </a:graphic>
      </p:graphicFrame>
      <p:sp>
        <p:nvSpPr>
          <p:cNvPr id="5" name="مستطيل 4"/>
          <p:cNvSpPr/>
          <p:nvPr/>
        </p:nvSpPr>
        <p:spPr>
          <a:xfrm>
            <a:off x="4454573" y="4314992"/>
            <a:ext cx="2220736" cy="307777"/>
          </a:xfrm>
          <a:prstGeom prst="rect">
            <a:avLst/>
          </a:prstGeom>
        </p:spPr>
        <p:txBody>
          <a:bodyPr wrap="none">
            <a:spAutoFit/>
          </a:bodyPr>
          <a:lstStyle/>
          <a:p>
            <a:pPr rtl="1"/>
            <a:r>
              <a:rPr lang="en-US" sz="1400" dirty="0" smtClean="0">
                <a:solidFill>
                  <a:schemeClr val="tx2">
                    <a:lumMod val="50000"/>
                  </a:schemeClr>
                </a:solidFill>
                <a:latin typeface="Times New Roman" panose="02020603050405020304" pitchFamily="18" charset="0"/>
                <a:cs typeface="Times New Roman" panose="02020603050405020304" pitchFamily="18" charset="0"/>
              </a:rPr>
              <a:t>Table(2):</a:t>
            </a:r>
            <a:r>
              <a:rPr lang="en-US" sz="1400" dirty="0">
                <a:solidFill>
                  <a:schemeClr val="tx2">
                    <a:lumMod val="50000"/>
                  </a:schemeClr>
                </a:solidFill>
                <a:latin typeface="Times New Roman" panose="02020603050405020304" pitchFamily="18" charset="0"/>
                <a:cs typeface="Times New Roman" panose="02020603050405020304" pitchFamily="18" charset="0"/>
              </a:rPr>
              <a:t>Growth parameters</a:t>
            </a:r>
          </a:p>
        </p:txBody>
      </p:sp>
      <p:sp>
        <p:nvSpPr>
          <p:cNvPr id="6" name="مستطيل 5"/>
          <p:cNvSpPr/>
          <p:nvPr/>
        </p:nvSpPr>
        <p:spPr>
          <a:xfrm>
            <a:off x="1301722" y="2912884"/>
            <a:ext cx="10747169" cy="2072362"/>
          </a:xfrm>
          <a:prstGeom prst="rect">
            <a:avLst/>
          </a:prstGeom>
        </p:spPr>
        <p:txBody>
          <a:bodyPr wrap="square">
            <a:spAutoFit/>
          </a:bodyPr>
          <a:lstStyle/>
          <a:p>
            <a:pPr marL="342900" indent="-342900" algn="just">
              <a:spcBef>
                <a:spcPts val="1000"/>
              </a:spcBef>
              <a:buClr>
                <a:schemeClr val="accent1"/>
              </a:buClr>
              <a:buSzPct val="80000"/>
              <a:buFont typeface="Wingdings 3" charset="2"/>
              <a:buChar char=""/>
            </a:pPr>
            <a:r>
              <a:rPr lang="en-US" sz="1600" dirty="0">
                <a:solidFill>
                  <a:schemeClr val="bg2">
                    <a:lumMod val="10000"/>
                  </a:schemeClr>
                </a:solidFill>
                <a:latin typeface="Times New Roman" panose="02020603050405020304" pitchFamily="18" charset="0"/>
                <a:cs typeface="Times New Roman" panose="02020603050405020304" pitchFamily="18" charset="0"/>
              </a:rPr>
              <a:t>Nanoparticles provide more surface area for various metabolic reactions in the plant, which increases the rate of photosynthesis, and therefore reflected on the physical and morphological qualities like plant height and number of branches.</a:t>
            </a:r>
          </a:p>
          <a:p>
            <a:pPr marL="342900" indent="-342900" algn="just">
              <a:spcBef>
                <a:spcPts val="1000"/>
              </a:spcBef>
              <a:buClr>
                <a:schemeClr val="accent1"/>
              </a:buClr>
              <a:buSzPct val="80000"/>
              <a:buFont typeface="Wingdings 3" charset="2"/>
              <a:buChar char=""/>
            </a:pPr>
            <a:r>
              <a:rPr lang="en-US" sz="1600" dirty="0">
                <a:solidFill>
                  <a:schemeClr val="bg2">
                    <a:lumMod val="10000"/>
                  </a:schemeClr>
                </a:solidFill>
                <a:latin typeface="Times New Roman" panose="02020603050405020304" pitchFamily="18" charset="0"/>
                <a:cs typeface="Times New Roman" panose="02020603050405020304" pitchFamily="18" charset="0"/>
              </a:rPr>
              <a:t>It is observed the superiority of seedling lengths  that treated with zinc oxide nanoparticles in different concentrations on distilled water and zinc </a:t>
            </a:r>
            <a:r>
              <a:rPr lang="en-US" sz="1600" dirty="0" err="1">
                <a:solidFill>
                  <a:schemeClr val="bg2">
                    <a:lumMod val="10000"/>
                  </a:schemeClr>
                </a:solidFill>
                <a:latin typeface="Times New Roman" panose="02020603050405020304" pitchFamily="18" charset="0"/>
                <a:cs typeface="Times New Roman" panose="02020603050405020304" pitchFamily="18" charset="0"/>
              </a:rPr>
              <a:t>sulphate</a:t>
            </a:r>
            <a:r>
              <a:rPr lang="en-US" sz="1600" dirty="0">
                <a:solidFill>
                  <a:schemeClr val="bg2">
                    <a:lumMod val="10000"/>
                  </a:schemeClr>
                </a:solidFill>
                <a:latin typeface="Times New Roman" panose="02020603050405020304" pitchFamily="18" charset="0"/>
                <a:cs typeface="Times New Roman" panose="02020603050405020304" pitchFamily="18" charset="0"/>
              </a:rPr>
              <a:t>. This is due to its role in the formation of amino acid (tryptophan)which is important indole acid hormone production, which affects: The increase of cell division , enhances its activity, and thus the growth of  cell consequently the growth of plant</a:t>
            </a:r>
            <a:r>
              <a:rPr lang="en-US" sz="16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400" dirty="0" smtClean="0">
                <a:solidFill>
                  <a:schemeClr val="bg2">
                    <a:lumMod val="10000"/>
                  </a:schemeClr>
                </a:solidFill>
                <a:latin typeface="Times New Roman" panose="02020603050405020304" pitchFamily="18" charset="0"/>
                <a:cs typeface="Times New Roman" panose="02020603050405020304" pitchFamily="18" charset="0"/>
              </a:rPr>
              <a:t>(Ibrahim,AlKalaf-2019).</a:t>
            </a:r>
            <a:endParaRPr lang="en-US" sz="14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spcBef>
                <a:spcPts val="1000"/>
              </a:spcBef>
              <a:buClr>
                <a:schemeClr val="accent1"/>
              </a:buClr>
              <a:buSzPct val="80000"/>
              <a:buFont typeface="Wingdings 3" charset="2"/>
              <a:buChar char=""/>
            </a:pPr>
            <a:endParaRPr lang="ar-SY" sz="16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7" name="صورة 6"/>
          <p:cNvPicPr/>
          <p:nvPr/>
        </p:nvPicPr>
        <p:blipFill>
          <a:blip r:embed="rId2"/>
          <a:stretch>
            <a:fillRect/>
          </a:stretch>
        </p:blipFill>
        <p:spPr>
          <a:xfrm>
            <a:off x="2691333" y="4727982"/>
            <a:ext cx="4286499" cy="1913037"/>
          </a:xfrm>
          <a:prstGeom prst="rect">
            <a:avLst/>
          </a:prstGeom>
        </p:spPr>
      </p:pic>
      <p:pic>
        <p:nvPicPr>
          <p:cNvPr id="8" name="صورة 7"/>
          <p:cNvPicPr/>
          <p:nvPr/>
        </p:nvPicPr>
        <p:blipFill rotWithShape="1">
          <a:blip r:embed="rId3"/>
          <a:srcRect l="26161" t="50505" r="29864" b="24350"/>
          <a:stretch/>
        </p:blipFill>
        <p:spPr bwMode="auto">
          <a:xfrm>
            <a:off x="7167838" y="4727982"/>
            <a:ext cx="4032752" cy="17922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0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solidFill>
                  <a:srgbClr val="002060"/>
                </a:solidFill>
                <a:latin typeface="Times New Roman" panose="02020603050405020304" pitchFamily="18" charset="0"/>
                <a:cs typeface="Times New Roman" panose="02020603050405020304" pitchFamily="18" charset="0"/>
              </a:rPr>
              <a:t>3-Quantum Dots(QDs):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91085" y="1571772"/>
            <a:ext cx="9871121" cy="4091669"/>
          </a:xfrm>
        </p:spPr>
        <p:txBody>
          <a:bodyPr/>
          <a:lstStyle/>
          <a:p>
            <a:pPr marL="0" indent="0" algn="just">
              <a:buNone/>
            </a:pP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ZnS</a:t>
            </a:r>
            <a:r>
              <a:rPr lang="en-US" b="1" dirty="0" smtClean="0">
                <a:solidFill>
                  <a:schemeClr val="accent2"/>
                </a:solidFill>
                <a:latin typeface="Times New Roman" panose="02020603050405020304" pitchFamily="18" charset="0"/>
                <a:cs typeface="Times New Roman" panose="02020603050405020304" pitchFamily="18" charset="0"/>
              </a:rPr>
              <a:t>(QDs):</a:t>
            </a:r>
          </a:p>
          <a:p>
            <a:pPr marL="0" indent="0" algn="just">
              <a:buNone/>
            </a:pPr>
            <a:r>
              <a:rPr lang="en-US" dirty="0" smtClean="0">
                <a:solidFill>
                  <a:schemeClr val="accent2"/>
                </a:solidFill>
                <a:latin typeface="Times New Roman" panose="02020603050405020304" pitchFamily="18" charset="0"/>
                <a:cs typeface="Times New Roman" panose="02020603050405020304" pitchFamily="18" charset="0"/>
              </a:rPr>
              <a:t> </a:t>
            </a:r>
            <a:r>
              <a:rPr lang="en-US" dirty="0">
                <a:solidFill>
                  <a:schemeClr val="tx2">
                    <a:lumMod val="50000"/>
                  </a:schemeClr>
                </a:solidFill>
                <a:latin typeface="Times New Roman" panose="02020603050405020304" pitchFamily="18" charset="0"/>
                <a:cs typeface="Times New Roman" panose="02020603050405020304" pitchFamily="18" charset="0"/>
              </a:rPr>
              <a:t>prepared  by using microwaves irradiation method in three different  polymeric </a:t>
            </a:r>
            <a:r>
              <a:rPr lang="en-US" dirty="0" smtClean="0">
                <a:solidFill>
                  <a:schemeClr val="tx2">
                    <a:lumMod val="50000"/>
                  </a:schemeClr>
                </a:solidFill>
                <a:latin typeface="Times New Roman" panose="02020603050405020304" pitchFamily="18" charset="0"/>
                <a:cs typeface="Times New Roman" panose="02020603050405020304" pitchFamily="18" charset="0"/>
              </a:rPr>
              <a:t>medium(PVA</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(polyvinyl </a:t>
            </a:r>
            <a:r>
              <a:rPr lang="en-US" dirty="0">
                <a:solidFill>
                  <a:schemeClr val="tx2">
                    <a:lumMod val="50000"/>
                  </a:schemeClr>
                </a:solidFill>
                <a:latin typeface="Times New Roman" panose="02020603050405020304" pitchFamily="18" charset="0"/>
                <a:cs typeface="Times New Roman" panose="02020603050405020304" pitchFamily="18" charset="0"/>
              </a:rPr>
              <a:t>alcohol) </a:t>
            </a:r>
            <a:r>
              <a:rPr lang="en-US" dirty="0" err="1" smtClean="0">
                <a:solidFill>
                  <a:schemeClr val="tx2">
                    <a:lumMod val="50000"/>
                  </a:schemeClr>
                </a:solidFill>
                <a:latin typeface="Times New Roman" panose="02020603050405020304" pitchFamily="18" charset="0"/>
                <a:cs typeface="Times New Roman" panose="02020603050405020304" pitchFamily="18" charset="0"/>
              </a:rPr>
              <a:t>PVPpolyvinylpyrrolidone</a:t>
            </a:r>
            <a:r>
              <a:rPr lang="en-US" dirty="0">
                <a:solidFill>
                  <a:schemeClr val="tx2">
                    <a:lumMod val="50000"/>
                  </a:schemeClr>
                </a:solidFill>
                <a:latin typeface="Times New Roman" panose="02020603050405020304" pitchFamily="18" charset="0"/>
                <a:cs typeface="Times New Roman" panose="02020603050405020304" pitchFamily="18" charset="0"/>
              </a:rPr>
              <a:t>, EG(Ethanol </a:t>
            </a:r>
            <a:r>
              <a:rPr lang="en-US" dirty="0" smtClean="0">
                <a:solidFill>
                  <a:schemeClr val="tx2">
                    <a:lumMod val="50000"/>
                  </a:schemeClr>
                </a:solidFill>
                <a:latin typeface="Times New Roman" panose="02020603050405020304" pitchFamily="18" charset="0"/>
                <a:cs typeface="Times New Roman" panose="02020603050405020304" pitchFamily="18" charset="0"/>
              </a:rPr>
              <a:t>Glyco</a:t>
            </a:r>
            <a:r>
              <a:rPr lang="en-US" dirty="0">
                <a:solidFill>
                  <a:schemeClr val="tx2">
                    <a:lumMod val="50000"/>
                  </a:schemeClr>
                </a:solidFill>
                <a:latin typeface="Times New Roman" panose="02020603050405020304" pitchFamily="18" charset="0"/>
                <a:cs typeface="Times New Roman" panose="02020603050405020304" pitchFamily="18" charset="0"/>
              </a:rPr>
              <a:t>l</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ar-SY" dirty="0">
              <a:latin typeface="Times New Roman" panose="02020603050405020304" pitchFamily="18" charset="0"/>
              <a:cs typeface="Times New Roman" panose="02020603050405020304" pitchFamily="18" charset="0"/>
            </a:endParaRPr>
          </a:p>
        </p:txBody>
      </p:sp>
      <p:pic>
        <p:nvPicPr>
          <p:cNvPr id="4" name="صورة 3"/>
          <p:cNvPicPr/>
          <p:nvPr/>
        </p:nvPicPr>
        <p:blipFill>
          <a:blip r:embed="rId2"/>
          <a:stretch>
            <a:fillRect/>
          </a:stretch>
        </p:blipFill>
        <p:spPr>
          <a:xfrm>
            <a:off x="2944920" y="2914929"/>
            <a:ext cx="3672408" cy="1872208"/>
          </a:xfrm>
          <a:prstGeom prst="rect">
            <a:avLst/>
          </a:prstGeom>
        </p:spPr>
      </p:pic>
      <p:pic>
        <p:nvPicPr>
          <p:cNvPr id="5" name="صورة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814" y="2803451"/>
            <a:ext cx="2016224" cy="1983686"/>
          </a:xfrm>
          <a:prstGeom prst="rect">
            <a:avLst/>
          </a:prstGeom>
          <a:ln>
            <a:noFill/>
          </a:ln>
          <a:effectLst>
            <a:softEdge rad="112500"/>
          </a:effectLst>
        </p:spPr>
      </p:pic>
      <p:sp>
        <p:nvSpPr>
          <p:cNvPr id="6" name="مستطيل 5"/>
          <p:cNvSpPr/>
          <p:nvPr/>
        </p:nvSpPr>
        <p:spPr>
          <a:xfrm>
            <a:off x="5187748" y="4835642"/>
            <a:ext cx="2122696" cy="307777"/>
          </a:xfrm>
          <a:prstGeom prst="rect">
            <a:avLst/>
          </a:prstGeom>
        </p:spPr>
        <p:txBody>
          <a:bodyPr wrap="none">
            <a:spAutoFit/>
          </a:bodyPr>
          <a:lstStyle/>
          <a:p>
            <a:pPr algn="ctr"/>
            <a:r>
              <a:rPr lang="en-US" sz="1400" dirty="0" smtClean="0">
                <a:solidFill>
                  <a:schemeClr val="tx2">
                    <a:lumMod val="50000"/>
                  </a:schemeClr>
                </a:solidFill>
                <a:latin typeface="Times New Roman" panose="02020603050405020304" pitchFamily="18" charset="0"/>
                <a:cs typeface="Times New Roman" panose="02020603050405020304" pitchFamily="18" charset="0"/>
              </a:rPr>
              <a:t>Fig(8) </a:t>
            </a:r>
            <a:r>
              <a:rPr lang="en-US" sz="1400" dirty="0">
                <a:solidFill>
                  <a:schemeClr val="tx2">
                    <a:lumMod val="50000"/>
                  </a:schemeClr>
                </a:solidFill>
                <a:latin typeface="Times New Roman" panose="02020603050405020304" pitchFamily="18" charset="0"/>
                <a:cs typeface="Times New Roman" panose="02020603050405020304" pitchFamily="18" charset="0"/>
              </a:rPr>
              <a:t>preparation method </a:t>
            </a:r>
          </a:p>
        </p:txBody>
      </p:sp>
      <p:sp>
        <p:nvSpPr>
          <p:cNvPr id="7" name="مستطيل 6"/>
          <p:cNvSpPr/>
          <p:nvPr/>
        </p:nvSpPr>
        <p:spPr>
          <a:xfrm>
            <a:off x="1091085" y="2085128"/>
            <a:ext cx="9868395" cy="923330"/>
          </a:xfrm>
          <a:prstGeom prst="rect">
            <a:avLst/>
          </a:prstGeom>
        </p:spPr>
        <p:txBody>
          <a:bodyPr wrap="square">
            <a:spAutoFit/>
          </a:bodyPr>
          <a:lstStyle/>
          <a:p>
            <a:pPr algn="just"/>
            <a:r>
              <a:rPr lang="en-US" dirty="0">
                <a:solidFill>
                  <a:schemeClr val="tx2">
                    <a:lumMod val="50000"/>
                  </a:schemeClr>
                </a:solidFill>
                <a:latin typeface="Times New Roman" panose="02020603050405020304" pitchFamily="18" charset="0"/>
                <a:cs typeface="Times New Roman" panose="02020603050405020304" pitchFamily="18" charset="0"/>
              </a:rPr>
              <a:t>the QDs size were (2-4)nm which corresponding energy band gab (3.60-4.02 )eV. absorption peaks shifting toward  red  was noticed by the time due to  increasing QDs size ,after doping with copper by the same method in PVA, the </a:t>
            </a:r>
            <a:r>
              <a:rPr lang="en-US" dirty="0" err="1">
                <a:solidFill>
                  <a:schemeClr val="tx2">
                    <a:lumMod val="50000"/>
                  </a:schemeClr>
                </a:solidFill>
                <a:latin typeface="Times New Roman" panose="02020603050405020304" pitchFamily="18" charset="0"/>
                <a:cs typeface="Times New Roman" panose="02020603050405020304" pitchFamily="18" charset="0"/>
              </a:rPr>
              <a:t>pL</a:t>
            </a:r>
            <a:r>
              <a:rPr lang="en-US" dirty="0">
                <a:solidFill>
                  <a:schemeClr val="tx2">
                    <a:lumMod val="50000"/>
                  </a:schemeClr>
                </a:solidFill>
                <a:latin typeface="Times New Roman" panose="02020603050405020304" pitchFamily="18" charset="0"/>
                <a:cs typeface="Times New Roman" panose="02020603050405020304" pitchFamily="18" charset="0"/>
              </a:rPr>
              <a:t> spectrum shows three convoluted  peak (450,470,503)nm.</a:t>
            </a:r>
          </a:p>
        </p:txBody>
      </p:sp>
      <p:sp>
        <p:nvSpPr>
          <p:cNvPr id="9" name="مستطيل 8"/>
          <p:cNvSpPr/>
          <p:nvPr/>
        </p:nvSpPr>
        <p:spPr>
          <a:xfrm>
            <a:off x="3815383" y="5663441"/>
            <a:ext cx="3711272" cy="307777"/>
          </a:xfrm>
          <a:prstGeom prst="rect">
            <a:avLst/>
          </a:prstGeom>
        </p:spPr>
        <p:txBody>
          <a:bodyPr wrap="none">
            <a:spAutoFit/>
          </a:bodyPr>
          <a:lstStyle/>
          <a:p>
            <a:pPr rtl="1"/>
            <a:r>
              <a:rPr lang="en-US" sz="1400" dirty="0" smtClean="0">
                <a:solidFill>
                  <a:schemeClr val="tx2">
                    <a:lumMod val="50000"/>
                  </a:schemeClr>
                </a:solidFill>
                <a:latin typeface="Times New Roman" panose="02020603050405020304" pitchFamily="18" charset="0"/>
                <a:cs typeface="Times New Roman" panose="02020603050405020304" pitchFamily="18" charset="0"/>
              </a:rPr>
              <a:t>fig(9):Photoluminescence peaks </a:t>
            </a:r>
            <a:r>
              <a:rPr lang="en-US" sz="1400" dirty="0">
                <a:solidFill>
                  <a:schemeClr val="tx2">
                    <a:lumMod val="50000"/>
                  </a:schemeClr>
                </a:solidFill>
                <a:latin typeface="Times New Roman" panose="02020603050405020304" pitchFamily="18" charset="0"/>
                <a:cs typeface="Times New Roman" panose="02020603050405020304" pitchFamily="18" charset="0"/>
              </a:rPr>
              <a:t>of </a:t>
            </a:r>
            <a:r>
              <a:rPr lang="en-US" sz="1400" dirty="0" err="1" smtClean="0">
                <a:solidFill>
                  <a:schemeClr val="tx2">
                    <a:lumMod val="50000"/>
                  </a:schemeClr>
                </a:solidFill>
                <a:latin typeface="Times New Roman" panose="02020603050405020304" pitchFamily="18" charset="0"/>
                <a:cs typeface="Times New Roman" panose="02020603050405020304" pitchFamily="18" charset="0"/>
              </a:rPr>
              <a:t>ZnS:Cu</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QDs </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9" y="3578239"/>
            <a:ext cx="37052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a:solidFill>
                  <a:srgbClr val="002060"/>
                </a:solidFill>
                <a:latin typeface="Times New Roman" panose="02020603050405020304" pitchFamily="18" charset="0"/>
                <a:cs typeface="Times New Roman" panose="02020603050405020304" pitchFamily="18" charset="0"/>
              </a:rPr>
              <a:t>3-Quantum Dots(QDs):</a:t>
            </a:r>
            <a:endParaRPr lang="ar-SY" sz="2800"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627911" y="1626156"/>
            <a:ext cx="8884477" cy="4091669"/>
          </a:xfrm>
        </p:spPr>
        <p:txBody>
          <a:bodyPr/>
          <a:lstStyle/>
          <a:p>
            <a:pPr marL="0" indent="0">
              <a:buNone/>
            </a:pPr>
            <a:r>
              <a:rPr lang="en-US" dirty="0" err="1">
                <a:solidFill>
                  <a:schemeClr val="accent2">
                    <a:lumMod val="75000"/>
                  </a:schemeClr>
                </a:solidFill>
                <a:latin typeface="Times New Roman" panose="02020603050405020304" pitchFamily="18" charset="0"/>
                <a:cs typeface="Times New Roman" panose="02020603050405020304" pitchFamily="18" charset="0"/>
              </a:rPr>
              <a:t>ZnS</a:t>
            </a:r>
            <a:r>
              <a:rPr lang="en-US" dirty="0">
                <a:solidFill>
                  <a:schemeClr val="accent2">
                    <a:lumMod val="75000"/>
                  </a:schemeClr>
                </a:solidFill>
                <a:latin typeface="Times New Roman" panose="02020603050405020304" pitchFamily="18" charset="0"/>
                <a:cs typeface="Times New Roman" panose="02020603050405020304" pitchFamily="18" charset="0"/>
              </a:rPr>
              <a:t>(QDs): </a:t>
            </a:r>
            <a:endParaRPr lang="en-US"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2">
                    <a:lumMod val="50000"/>
                  </a:schemeClr>
                </a:solidFill>
                <a:latin typeface="Times New Roman" panose="02020603050405020304" pitchFamily="18" charset="0"/>
              </a:rPr>
              <a:t>the </a:t>
            </a:r>
            <a:r>
              <a:rPr lang="en-US" dirty="0">
                <a:solidFill>
                  <a:schemeClr val="tx2">
                    <a:lumMod val="50000"/>
                  </a:schemeClr>
                </a:solidFill>
                <a:latin typeface="Times New Roman" panose="02020603050405020304" pitchFamily="18" charset="0"/>
              </a:rPr>
              <a:t>intensity of the peaks  increase with the  increase concentration of Cu. energy states schematic shows there are many(Zn ,S)vacancies, and Cu traps state of copper  as shown in </a:t>
            </a:r>
            <a:r>
              <a:rPr lang="en-US" dirty="0" smtClean="0">
                <a:solidFill>
                  <a:schemeClr val="tx2">
                    <a:lumMod val="50000"/>
                  </a:schemeClr>
                </a:solidFill>
                <a:latin typeface="Times New Roman" panose="02020603050405020304" pitchFamily="18" charset="0"/>
              </a:rPr>
              <a:t>fig(10).</a:t>
            </a:r>
            <a:r>
              <a:rPr lang="en-US" sz="1400" dirty="0" smtClean="0">
                <a:solidFill>
                  <a:schemeClr val="tx2">
                    <a:lumMod val="50000"/>
                  </a:schemeClr>
                </a:solidFill>
                <a:latin typeface="Times New Roman" panose="02020603050405020304" pitchFamily="18" charset="0"/>
              </a:rPr>
              <a:t>(AlJader,Karman,Kayali-2015</a:t>
            </a:r>
            <a:r>
              <a:rPr lang="en-US" dirty="0" smtClean="0">
                <a:solidFill>
                  <a:schemeClr val="tx2">
                    <a:lumMod val="50000"/>
                  </a:schemeClr>
                </a:solidFill>
                <a:latin typeface="Times New Roman" panose="02020603050405020304" pitchFamily="18" charset="0"/>
              </a:rPr>
              <a:t>)</a:t>
            </a:r>
          </a:p>
          <a:p>
            <a:pPr marL="0" indent="0">
              <a:buNone/>
            </a:pPr>
            <a:endParaRPr lang="en-US" dirty="0">
              <a:solidFill>
                <a:schemeClr val="tx2">
                  <a:lumMod val="50000"/>
                </a:schemeClr>
              </a:solidFill>
              <a:latin typeface="Times New Roman" panose="02020603050405020304" pitchFamily="18" charset="0"/>
            </a:endParaRPr>
          </a:p>
          <a:p>
            <a:pPr marL="0" indent="0">
              <a:buNone/>
            </a:pPr>
            <a:endParaRPr lang="en-US" dirty="0">
              <a:solidFill>
                <a:schemeClr val="tx2">
                  <a:lumMod val="50000"/>
                </a:schemeClr>
              </a:solidFill>
              <a:latin typeface="Times New Roman" panose="02020603050405020304" pitchFamily="18" charset="0"/>
            </a:endParaRPr>
          </a:p>
          <a:p>
            <a:endParaRPr lang="ar-SY"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3325091" y="3028207"/>
            <a:ext cx="3598224" cy="2689617"/>
          </a:xfrm>
          <a:prstGeom prst="rect">
            <a:avLst/>
          </a:prstGeom>
          <a:noFill/>
          <a:ln>
            <a:noFill/>
          </a:ln>
        </p:spPr>
      </p:pic>
      <p:sp>
        <p:nvSpPr>
          <p:cNvPr id="5" name="مستطيل 4"/>
          <p:cNvSpPr/>
          <p:nvPr/>
        </p:nvSpPr>
        <p:spPr>
          <a:xfrm>
            <a:off x="3835054" y="5833154"/>
            <a:ext cx="2878801" cy="338554"/>
          </a:xfrm>
          <a:prstGeom prst="rect">
            <a:avLst/>
          </a:prstGeom>
        </p:spPr>
        <p:txBody>
          <a:bodyPr wrap="none">
            <a:spAutoFit/>
          </a:bodyPr>
          <a:lstStyle/>
          <a:p>
            <a:r>
              <a:rPr lang="en-US" sz="1600" dirty="0" smtClean="0">
                <a:solidFill>
                  <a:schemeClr val="tx2">
                    <a:lumMod val="50000"/>
                  </a:schemeClr>
                </a:solidFill>
                <a:latin typeface="Times New Roman" panose="02020603050405020304" pitchFamily="18" charset="0"/>
              </a:rPr>
              <a:t>Fig (10) Energy </a:t>
            </a:r>
            <a:r>
              <a:rPr lang="en-US" sz="1600" dirty="0">
                <a:solidFill>
                  <a:schemeClr val="tx2">
                    <a:lumMod val="50000"/>
                  </a:schemeClr>
                </a:solidFill>
                <a:latin typeface="Times New Roman" panose="02020603050405020304" pitchFamily="18" charset="0"/>
              </a:rPr>
              <a:t>states schematic</a:t>
            </a:r>
            <a:endParaRPr lang="ar-SY" sz="1600" dirty="0"/>
          </a:p>
        </p:txBody>
      </p:sp>
    </p:spTree>
    <p:extLst>
      <p:ext uri="{BB962C8B-B14F-4D97-AF65-F5344CB8AC3E}">
        <p14:creationId xmlns:p14="http://schemas.microsoft.com/office/powerpoint/2010/main" val="13627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a:solidFill>
                  <a:srgbClr val="002060"/>
                </a:solidFill>
                <a:latin typeface="Times New Roman" panose="02020603050405020304" pitchFamily="18" charset="0"/>
                <a:cs typeface="Times New Roman" panose="02020603050405020304" pitchFamily="18" charset="0"/>
              </a:rPr>
              <a:t>3-Quantum Dots(QDs):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b="1" dirty="0" smtClean="0">
                <a:solidFill>
                  <a:schemeClr val="accent2"/>
                </a:solidFill>
                <a:latin typeface="Times New Roman" panose="02020603050405020304" pitchFamily="18" charset="0"/>
                <a:cs typeface="Times New Roman" panose="02020603050405020304" pitchFamily="18" charset="0"/>
              </a:rPr>
              <a:t>-</a:t>
            </a:r>
            <a:r>
              <a:rPr lang="en-US" b="1" dirty="0" err="1" smtClean="0">
                <a:solidFill>
                  <a:schemeClr val="accent2"/>
                </a:solidFill>
                <a:latin typeface="Times New Roman" panose="02020603050405020304" pitchFamily="18" charset="0"/>
                <a:cs typeface="Times New Roman" panose="02020603050405020304" pitchFamily="18" charset="0"/>
              </a:rPr>
              <a:t>CdO</a:t>
            </a:r>
            <a:r>
              <a:rPr lang="en-US" b="1" dirty="0" smtClean="0">
                <a:solidFill>
                  <a:schemeClr val="accent2"/>
                </a:solidFill>
                <a:latin typeface="Times New Roman" panose="02020603050405020304" pitchFamily="18" charset="0"/>
                <a:cs typeface="Times New Roman" panose="02020603050405020304" pitchFamily="18" charset="0"/>
              </a:rPr>
              <a:t>(QDs</a:t>
            </a:r>
            <a:r>
              <a:rPr lang="en-US" b="1" dirty="0">
                <a:solidFill>
                  <a:schemeClr val="accent2"/>
                </a:solidFill>
                <a:latin typeface="Times New Roman" panose="02020603050405020304" pitchFamily="18" charset="0"/>
                <a:cs typeface="Times New Roman" panose="02020603050405020304" pitchFamily="18" charset="0"/>
              </a:rPr>
              <a:t>):</a:t>
            </a:r>
            <a:endParaRPr lang="en-US" dirty="0">
              <a:solidFill>
                <a:schemeClr val="accent2"/>
              </a:solidFill>
              <a:latin typeface="Times New Roman" panose="02020603050405020304" pitchFamily="18" charset="0"/>
              <a:cs typeface="Times New Roman" panose="02020603050405020304" pitchFamily="18" charset="0"/>
            </a:endParaRPr>
          </a:p>
          <a:p>
            <a:pPr marL="0" indent="0" algn="just">
              <a:buNone/>
            </a:pPr>
            <a:r>
              <a:rPr lang="en-US" dirty="0" err="1">
                <a:solidFill>
                  <a:schemeClr val="tx2">
                    <a:lumMod val="50000"/>
                  </a:schemeClr>
                </a:solidFill>
                <a:latin typeface="Times New Roman" panose="02020603050405020304" pitchFamily="18" charset="0"/>
                <a:cs typeface="Times New Roman" panose="02020603050405020304" pitchFamily="18" charset="0"/>
              </a:rPr>
              <a:t>CdO</a:t>
            </a:r>
            <a:r>
              <a:rPr lang="en-US" dirty="0">
                <a:solidFill>
                  <a:schemeClr val="tx2">
                    <a:lumMod val="50000"/>
                  </a:schemeClr>
                </a:solidFill>
                <a:latin typeface="Times New Roman" panose="02020603050405020304" pitchFamily="18" charset="0"/>
                <a:cs typeface="Times New Roman" panose="02020603050405020304" pitchFamily="18" charset="0"/>
              </a:rPr>
              <a:t>(QDs</a:t>
            </a:r>
            <a:r>
              <a:rPr lang="en-US"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bg2">
                    <a:lumMod val="10000"/>
                  </a:schemeClr>
                </a:solidFill>
                <a:latin typeface="Times New Roman" panose="02020603050405020304" pitchFamily="18" charset="0"/>
                <a:cs typeface="Times New Roman" panose="02020603050405020304" pitchFamily="18" charset="0"/>
              </a:rPr>
              <a:t>Were </a:t>
            </a:r>
            <a:r>
              <a:rPr lang="en-US" dirty="0">
                <a:solidFill>
                  <a:schemeClr val="bg2">
                    <a:lumMod val="10000"/>
                  </a:schemeClr>
                </a:solidFill>
                <a:latin typeface="Times New Roman" panose="02020603050405020304" pitchFamily="18" charset="0"/>
                <a:cs typeface="Times New Roman" panose="02020603050405020304" pitchFamily="18" charset="0"/>
              </a:rPr>
              <a:t>prepared by  in different mediums .absorption spectra peaks appears between (290-340)nm ,which shows that the emission spectra have red shift with size  </a:t>
            </a:r>
            <a:r>
              <a:rPr lang="en-US" dirty="0" smtClean="0">
                <a:solidFill>
                  <a:schemeClr val="bg2">
                    <a:lumMod val="10000"/>
                  </a:schemeClr>
                </a:solidFill>
                <a:latin typeface="Times New Roman" panose="02020603050405020304" pitchFamily="18" charset="0"/>
                <a:cs typeface="Times New Roman" panose="02020603050405020304" pitchFamily="18" charset="0"/>
              </a:rPr>
              <a:t>increase </a:t>
            </a:r>
            <a:r>
              <a:rPr lang="en-US" dirty="0">
                <a:solidFill>
                  <a:schemeClr val="bg2">
                    <a:lumMod val="10000"/>
                  </a:schemeClr>
                </a:solidFill>
                <a:latin typeface="Times New Roman" panose="02020603050405020304" pitchFamily="18" charset="0"/>
                <a:cs typeface="Times New Roman" panose="02020603050405020304" pitchFamily="18" charset="0"/>
              </a:rPr>
              <a:t>of the (QDs</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r>
              <a:rPr lang="en-US" dirty="0" smtClean="0">
                <a:solidFill>
                  <a:schemeClr val="bg2">
                    <a:lumMod val="10000"/>
                  </a:schemeClr>
                </a:solidFill>
                <a:latin typeface="Times New Roman" panose="02020603050405020304" pitchFamily="18" charset="0"/>
                <a:cs typeface="Times New Roman" panose="02020603050405020304" pitchFamily="18" charset="0"/>
              </a:rPr>
              <a:t>Murad,Srouji-2015</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buNone/>
            </a:pPr>
            <a:endParaRPr lang="ar-SY" dirty="0">
              <a:solidFill>
                <a:schemeClr val="bg2">
                  <a:lumMod val="10000"/>
                </a:schemeClr>
              </a:solidFill>
            </a:endParaRPr>
          </a:p>
        </p:txBody>
      </p:sp>
    </p:spTree>
    <p:extLst>
      <p:ext uri="{BB962C8B-B14F-4D97-AF65-F5344CB8AC3E}">
        <p14:creationId xmlns:p14="http://schemas.microsoft.com/office/powerpoint/2010/main" val="2090444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Pharmacy faculty:</a:t>
            </a:r>
            <a:endParaRPr lang="ar-SY"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dirty="0" smtClean="0">
                <a:solidFill>
                  <a:schemeClr val="bg2">
                    <a:lumMod val="10000"/>
                  </a:schemeClr>
                </a:solidFill>
                <a:latin typeface="Times New Roman" panose="02020603050405020304" pitchFamily="18" charset="0"/>
                <a:cs typeface="Times New Roman" panose="02020603050405020304" pitchFamily="18" charset="0"/>
              </a:rPr>
              <a:t>Some of  </a:t>
            </a:r>
            <a:r>
              <a:rPr lang="en-US" dirty="0">
                <a:solidFill>
                  <a:schemeClr val="bg2">
                    <a:lumMod val="10000"/>
                  </a:schemeClr>
                </a:solidFill>
                <a:latin typeface="Times New Roman" panose="02020603050405020304" pitchFamily="18" charset="0"/>
                <a:cs typeface="Times New Roman" panose="02020603050405020304" pitchFamily="18" charset="0"/>
              </a:rPr>
              <a:t>Members Stuff</a:t>
            </a:r>
          </a:p>
          <a:p>
            <a:r>
              <a:rPr lang="en-US" dirty="0">
                <a:solidFill>
                  <a:schemeClr val="bg2">
                    <a:lumMod val="10000"/>
                  </a:schemeClr>
                </a:solidFill>
                <a:latin typeface="Times New Roman" panose="02020603050405020304" pitchFamily="18" charset="0"/>
                <a:cs typeface="Times New Roman" panose="02020603050405020304" pitchFamily="18" charset="0"/>
              </a:rPr>
              <a:t>Dr. </a:t>
            </a:r>
            <a:r>
              <a:rPr lang="en-US" dirty="0" err="1">
                <a:solidFill>
                  <a:schemeClr val="bg2">
                    <a:lumMod val="10000"/>
                  </a:schemeClr>
                </a:solidFill>
                <a:latin typeface="Times New Roman" panose="02020603050405020304" pitchFamily="18" charset="0"/>
                <a:cs typeface="Times New Roman" panose="02020603050405020304" pitchFamily="18" charset="0"/>
              </a:rPr>
              <a:t>Wassim</a:t>
            </a:r>
            <a:r>
              <a:rPr lang="en-US" dirty="0">
                <a:solidFill>
                  <a:schemeClr val="bg2">
                    <a:lumMod val="10000"/>
                  </a:schemeClr>
                </a:solidFill>
                <a:latin typeface="Times New Roman" panose="02020603050405020304" pitchFamily="18" charset="0"/>
                <a:cs typeface="Times New Roman" panose="02020603050405020304" pitchFamily="18" charset="0"/>
              </a:rPr>
              <a:t>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Abdelwahed</a:t>
            </a:r>
            <a:endParaRPr lang="en-US"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dirty="0" smtClean="0">
                <a:solidFill>
                  <a:schemeClr val="bg2">
                    <a:lumMod val="10000"/>
                  </a:schemeClr>
                </a:solidFill>
                <a:latin typeface="Times New Roman" panose="02020603050405020304" pitchFamily="18" charset="0"/>
                <a:cs typeface="Times New Roman" panose="02020603050405020304" pitchFamily="18" charset="0"/>
              </a:rPr>
              <a:t>Dr.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Adawia</a:t>
            </a:r>
            <a:r>
              <a:rPr lang="en-US"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err="1">
                <a:solidFill>
                  <a:schemeClr val="bg2">
                    <a:lumMod val="10000"/>
                  </a:schemeClr>
                </a:solidFill>
                <a:latin typeface="Times New Roman" panose="02020603050405020304" pitchFamily="18" charset="0"/>
                <a:cs typeface="Times New Roman" panose="02020603050405020304" pitchFamily="18" charset="0"/>
              </a:rPr>
              <a:t>kitaz</a:t>
            </a:r>
            <a:r>
              <a:rPr lang="en-US" dirty="0">
                <a:solidFill>
                  <a:schemeClr val="bg2">
                    <a:lumMod val="10000"/>
                  </a:schemeClr>
                </a:solidFill>
                <a:latin typeface="Times New Roman" panose="02020603050405020304" pitchFamily="18" charset="0"/>
                <a:cs typeface="Times New Roman" panose="02020603050405020304" pitchFamily="18" charset="0"/>
              </a:rPr>
              <a:t>.</a:t>
            </a:r>
          </a:p>
          <a:p>
            <a:r>
              <a:rPr lang="en-US" dirty="0">
                <a:solidFill>
                  <a:schemeClr val="bg2">
                    <a:lumMod val="10000"/>
                  </a:schemeClr>
                </a:solidFill>
                <a:latin typeface="Times New Roman" panose="02020603050405020304" pitchFamily="18" charset="0"/>
                <a:cs typeface="Times New Roman" panose="02020603050405020304" pitchFamily="18" charset="0"/>
              </a:rPr>
              <a:t>Dr</a:t>
            </a:r>
            <a:r>
              <a:rPr lang="en-US"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Rawaa</a:t>
            </a:r>
            <a:r>
              <a:rPr lang="en-US"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a:solidFill>
                  <a:schemeClr val="bg2">
                    <a:lumMod val="10000"/>
                  </a:schemeClr>
                </a:solidFill>
                <a:latin typeface="Times New Roman" panose="02020603050405020304" pitchFamily="18" charset="0"/>
                <a:cs typeface="Times New Roman" panose="02020603050405020304" pitchFamily="18" charset="0"/>
              </a:rPr>
              <a:t>Al-</a:t>
            </a:r>
            <a:r>
              <a:rPr lang="en-US" dirty="0" err="1">
                <a:solidFill>
                  <a:schemeClr val="bg2">
                    <a:lumMod val="10000"/>
                  </a:schemeClr>
                </a:solidFill>
                <a:latin typeface="Times New Roman" panose="02020603050405020304" pitchFamily="18" charset="0"/>
                <a:cs typeface="Times New Roman" panose="02020603050405020304" pitchFamily="18" charset="0"/>
              </a:rPr>
              <a:t>kayali</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r>
              <a:rPr lang="en-US" dirty="0">
                <a:solidFill>
                  <a:schemeClr val="bg2">
                    <a:lumMod val="10000"/>
                  </a:schemeClr>
                </a:solidFill>
                <a:latin typeface="Times New Roman" panose="02020603050405020304" pitchFamily="18" charset="0"/>
                <a:cs typeface="Times New Roman" panose="02020603050405020304" pitchFamily="18" charset="0"/>
              </a:rPr>
              <a:t>Dr</a:t>
            </a:r>
            <a:r>
              <a:rPr lang="en-US" dirty="0" smtClean="0">
                <a:solidFill>
                  <a:schemeClr val="bg2">
                    <a:lumMod val="10000"/>
                  </a:schemeClr>
                </a:solidFill>
                <a:latin typeface="Times New Roman" panose="02020603050405020304" pitchFamily="18" charset="0"/>
                <a:cs typeface="Times New Roman" panose="02020603050405020304" pitchFamily="18" charset="0"/>
              </a:rPr>
              <a:t>. M.F</a:t>
            </a:r>
            <a:r>
              <a:rPr lang="en-US" dirty="0">
                <a:solidFill>
                  <a:schemeClr val="bg2">
                    <a:lumMod val="10000"/>
                  </a:schemeClr>
                </a:solidFill>
                <a:latin typeface="Times New Roman" panose="02020603050405020304" pitchFamily="18" charset="0"/>
                <a:cs typeface="Times New Roman" panose="02020603050405020304" pitchFamily="18" charset="0"/>
              </a:rPr>
              <a:t>. </a:t>
            </a:r>
            <a:r>
              <a:rPr lang="en-US" dirty="0" err="1">
                <a:solidFill>
                  <a:schemeClr val="bg2">
                    <a:lumMod val="10000"/>
                  </a:schemeClr>
                </a:solidFill>
                <a:latin typeface="Times New Roman" panose="02020603050405020304" pitchFamily="18" charset="0"/>
                <a:cs typeface="Times New Roman" panose="02020603050405020304" pitchFamily="18" charset="0"/>
              </a:rPr>
              <a:t>Chehna</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r>
              <a:rPr lang="en-US" dirty="0" smtClean="0">
                <a:solidFill>
                  <a:schemeClr val="bg2">
                    <a:lumMod val="10000"/>
                  </a:schemeClr>
                </a:solidFill>
                <a:latin typeface="Times New Roman" panose="02020603050405020304" pitchFamily="18" charset="0"/>
                <a:cs typeface="Times New Roman" panose="02020603050405020304" pitchFamily="18" charset="0"/>
              </a:rPr>
              <a:t>Dr. G.DEOBERT</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r>
              <a:rPr lang="en-US" dirty="0">
                <a:solidFill>
                  <a:schemeClr val="bg2">
                    <a:lumMod val="10000"/>
                  </a:schemeClr>
                </a:solidFill>
                <a:latin typeface="Times New Roman" panose="02020603050405020304" pitchFamily="18" charset="0"/>
                <a:cs typeface="Times New Roman" panose="02020603050405020304" pitchFamily="18" charset="0"/>
              </a:rPr>
              <a:t>Dr</a:t>
            </a:r>
            <a:r>
              <a:rPr lang="en-US" dirty="0" smtClean="0">
                <a:solidFill>
                  <a:schemeClr val="bg2">
                    <a:lumMod val="10000"/>
                  </a:schemeClr>
                </a:solidFill>
                <a:latin typeface="Times New Roman" panose="02020603050405020304" pitchFamily="18" charset="0"/>
                <a:cs typeface="Times New Roman" panose="02020603050405020304" pitchFamily="18" charset="0"/>
              </a:rPr>
              <a:t>. S</a:t>
            </a:r>
            <a:r>
              <a:rPr lang="en-US" dirty="0">
                <a:solidFill>
                  <a:schemeClr val="bg2">
                    <a:lumMod val="10000"/>
                  </a:schemeClr>
                </a:solidFill>
                <a:latin typeface="Times New Roman" panose="02020603050405020304" pitchFamily="18" charset="0"/>
                <a:cs typeface="Times New Roman" panose="02020603050405020304" pitchFamily="18" charset="0"/>
              </a:rPr>
              <a:t>.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Trefi</a:t>
            </a:r>
            <a:endParaRPr lang="en-US"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dirty="0" err="1" smtClean="0">
                <a:solidFill>
                  <a:schemeClr val="bg2">
                    <a:lumMod val="10000"/>
                  </a:schemeClr>
                </a:solidFill>
                <a:latin typeface="Times New Roman" panose="02020603050405020304" pitchFamily="18" charset="0"/>
                <a:cs typeface="Times New Roman" panose="02020603050405020304" pitchFamily="18" charset="0"/>
              </a:rPr>
              <a:t>Dr.Yasser</a:t>
            </a:r>
            <a:r>
              <a:rPr lang="en-US"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Bitar</a:t>
            </a:r>
            <a:endParaRPr lang="ar-SY"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74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Some of pharmacy faculty contribution </a:t>
            </a:r>
            <a:endParaRPr lang="ar-SY" dirty="0"/>
          </a:p>
        </p:txBody>
      </p:sp>
      <p:sp>
        <p:nvSpPr>
          <p:cNvPr id="3" name="عنصر نائب للمحتوى 2"/>
          <p:cNvSpPr>
            <a:spLocks noGrp="1"/>
          </p:cNvSpPr>
          <p:nvPr>
            <p:ph idx="1"/>
          </p:nvPr>
        </p:nvSpPr>
        <p:spPr>
          <a:xfrm>
            <a:off x="1912918" y="1598885"/>
            <a:ext cx="9475517" cy="4091669"/>
          </a:xfrm>
        </p:spPr>
        <p:txBody>
          <a:bodyPr>
            <a:normAutofit/>
          </a:bodyPr>
          <a:lstStyle/>
          <a:p>
            <a:pPr algn="just"/>
            <a:r>
              <a:rPr lang="en-US" dirty="0" smtClean="0">
                <a:solidFill>
                  <a:schemeClr val="tx2">
                    <a:lumMod val="50000"/>
                  </a:schemeClr>
                </a:solidFill>
                <a:latin typeface="Times New Roman" panose="02020603050405020304" pitchFamily="18" charset="0"/>
                <a:cs typeface="Times New Roman" panose="02020603050405020304" pitchFamily="18" charset="0"/>
              </a:rPr>
              <a:t>1-Wassim </a:t>
            </a:r>
            <a:r>
              <a:rPr lang="en-US" dirty="0">
                <a:solidFill>
                  <a:schemeClr val="tx2">
                    <a:lumMod val="50000"/>
                  </a:schemeClr>
                </a:solidFill>
                <a:latin typeface="Times New Roman" panose="02020603050405020304" pitchFamily="18" charset="0"/>
                <a:cs typeface="Times New Roman" panose="02020603050405020304" pitchFamily="18" charset="0"/>
              </a:rPr>
              <a:t>ABDELWAHED, G.DEOBERT, H. FESSI. </a:t>
            </a:r>
            <a:r>
              <a:rPr lang="en-US" b="1" dirty="0">
                <a:solidFill>
                  <a:schemeClr val="tx2">
                    <a:lumMod val="50000"/>
                  </a:schemeClr>
                </a:solidFill>
                <a:latin typeface="Times New Roman" panose="02020603050405020304" pitchFamily="18" charset="0"/>
                <a:cs typeface="Times New Roman" panose="02020603050405020304" pitchFamily="18" charset="0"/>
              </a:rPr>
              <a:t>A pilot study of freeze drying of poly (epsilon-</a:t>
            </a:r>
            <a:r>
              <a:rPr lang="en-US" b="1" dirty="0" err="1">
                <a:solidFill>
                  <a:schemeClr val="tx2">
                    <a:lumMod val="50000"/>
                  </a:schemeClr>
                </a:solidFill>
                <a:latin typeface="Times New Roman" panose="02020603050405020304" pitchFamily="18" charset="0"/>
                <a:cs typeface="Times New Roman" panose="02020603050405020304" pitchFamily="18" charset="0"/>
              </a:rPr>
              <a:t>caprolactone</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nanocapsules</a:t>
            </a:r>
            <a:r>
              <a:rPr lang="en-US" b="1" dirty="0">
                <a:solidFill>
                  <a:schemeClr val="tx2">
                    <a:lumMod val="50000"/>
                  </a:schemeClr>
                </a:solidFill>
                <a:latin typeface="Times New Roman" panose="02020603050405020304" pitchFamily="18" charset="0"/>
                <a:cs typeface="Times New Roman" panose="02020603050405020304" pitchFamily="18" charset="0"/>
              </a:rPr>
              <a:t> stabilized by poly (vinyl alcohol): formulation and process optimization</a:t>
            </a:r>
            <a:r>
              <a:rPr lang="en-US" dirty="0">
                <a:solidFill>
                  <a:schemeClr val="tx2">
                    <a:lumMod val="50000"/>
                  </a:schemeClr>
                </a:solidFill>
                <a:latin typeface="Times New Roman" panose="02020603050405020304" pitchFamily="18" charset="0"/>
                <a:cs typeface="Times New Roman" panose="02020603050405020304" pitchFamily="18" charset="0"/>
              </a:rPr>
              <a:t>. International journal of Pharmaceutics, (2006), 309 (1-2), 178-188.</a:t>
            </a: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2-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ABDELWAHED, G.DEOBERT, H. FESSI. </a:t>
            </a:r>
            <a:r>
              <a:rPr lang="en-US" b="1" dirty="0">
                <a:solidFill>
                  <a:schemeClr val="tx2">
                    <a:lumMod val="50000"/>
                  </a:schemeClr>
                </a:solidFill>
                <a:latin typeface="Times New Roman" panose="02020603050405020304" pitchFamily="18" charset="0"/>
                <a:cs typeface="Times New Roman" panose="02020603050405020304" pitchFamily="18" charset="0"/>
              </a:rPr>
              <a:t>Investigation of </a:t>
            </a:r>
            <a:r>
              <a:rPr lang="en-US" b="1" dirty="0" err="1">
                <a:solidFill>
                  <a:schemeClr val="tx2">
                    <a:lumMod val="50000"/>
                  </a:schemeClr>
                </a:solidFill>
                <a:latin typeface="Times New Roman" panose="02020603050405020304" pitchFamily="18" charset="0"/>
                <a:cs typeface="Times New Roman" panose="02020603050405020304" pitchFamily="18" charset="0"/>
              </a:rPr>
              <a:t>nanocapsules</a:t>
            </a:r>
            <a:r>
              <a:rPr lang="en-US" b="1" dirty="0">
                <a:solidFill>
                  <a:schemeClr val="tx2">
                    <a:lumMod val="50000"/>
                  </a:schemeClr>
                </a:solidFill>
                <a:latin typeface="Times New Roman" panose="02020603050405020304" pitchFamily="18" charset="0"/>
                <a:cs typeface="Times New Roman" panose="02020603050405020304" pitchFamily="18" charset="0"/>
              </a:rPr>
              <a:t> stabilization by amorphous excipients during freeze-drying and storage</a:t>
            </a:r>
            <a:r>
              <a:rPr lang="en-US" dirty="0">
                <a:solidFill>
                  <a:schemeClr val="tx2">
                    <a:lumMod val="50000"/>
                  </a:schemeClr>
                </a:solidFill>
                <a:latin typeface="Times New Roman" panose="02020603050405020304" pitchFamily="18" charset="0"/>
                <a:cs typeface="Times New Roman" panose="02020603050405020304" pitchFamily="18" charset="0"/>
              </a:rPr>
              <a:t>. European Journal of Pharmaceutics and Biopharmaceutics. (2006), 63, 87-94</a:t>
            </a: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3-</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Wassim</a:t>
            </a:r>
            <a:r>
              <a:rPr lang="en-US" b="1" dirty="0">
                <a:solidFill>
                  <a:schemeClr val="tx2">
                    <a:lumMod val="50000"/>
                  </a:schemeClr>
                </a:solidFill>
                <a:latin typeface="Times New Roman" panose="02020603050405020304" pitchFamily="18" charset="0"/>
                <a:cs typeface="Times New Roman" panose="02020603050405020304" pitchFamily="18" charset="0"/>
              </a:rPr>
              <a:t> ABDELWAHED</a:t>
            </a:r>
            <a:r>
              <a:rPr lang="en-US" dirty="0">
                <a:solidFill>
                  <a:schemeClr val="tx2">
                    <a:lumMod val="50000"/>
                  </a:schemeClr>
                </a:solidFill>
                <a:latin typeface="Times New Roman" panose="02020603050405020304" pitchFamily="18" charset="0"/>
                <a:cs typeface="Times New Roman" panose="02020603050405020304" pitchFamily="18" charset="0"/>
              </a:rPr>
              <a:t>, G. DEGOBERT, H. FESSI. </a:t>
            </a:r>
            <a:r>
              <a:rPr lang="en-US" b="1" dirty="0">
                <a:solidFill>
                  <a:schemeClr val="tx2">
                    <a:lumMod val="50000"/>
                  </a:schemeClr>
                </a:solidFill>
                <a:latin typeface="Times New Roman" panose="02020603050405020304" pitchFamily="18" charset="0"/>
                <a:cs typeface="Times New Roman" panose="02020603050405020304" pitchFamily="18" charset="0"/>
              </a:rPr>
              <a:t>Freeze-drying of </a:t>
            </a:r>
            <a:r>
              <a:rPr lang="en-US" b="1" dirty="0" err="1">
                <a:solidFill>
                  <a:schemeClr val="tx2">
                    <a:lumMod val="50000"/>
                  </a:schemeClr>
                </a:solidFill>
                <a:latin typeface="Times New Roman" panose="02020603050405020304" pitchFamily="18" charset="0"/>
                <a:cs typeface="Times New Roman" panose="02020603050405020304" pitchFamily="18" charset="0"/>
              </a:rPr>
              <a:t>nanocapsules</a:t>
            </a:r>
            <a:r>
              <a:rPr lang="en-US" b="1" dirty="0">
                <a:solidFill>
                  <a:schemeClr val="tx2">
                    <a:lumMod val="50000"/>
                  </a:schemeClr>
                </a:solidFill>
                <a:latin typeface="Times New Roman" panose="02020603050405020304" pitchFamily="18" charset="0"/>
                <a:cs typeface="Times New Roman" panose="02020603050405020304" pitchFamily="18" charset="0"/>
              </a:rPr>
              <a:t> : impact of annealing on the drying process </a:t>
            </a:r>
            <a:r>
              <a:rPr lang="en-US" dirty="0">
                <a:solidFill>
                  <a:schemeClr val="tx2">
                    <a:lumMod val="50000"/>
                  </a:schemeClr>
                </a:solidFill>
                <a:latin typeface="Times New Roman" panose="02020603050405020304" pitchFamily="18" charset="0"/>
                <a:cs typeface="Times New Roman" panose="02020603050405020304" pitchFamily="18" charset="0"/>
              </a:rPr>
              <a:t>. International journal of Pharmaceutics. (2006), 324, 74–82 </a:t>
            </a:r>
            <a:r>
              <a:rPr lang="en-US" dirty="0" smtClean="0">
                <a:solidFill>
                  <a:schemeClr val="tx2">
                    <a:lumMod val="50000"/>
                  </a:schemeClr>
                </a:solidFill>
                <a:latin typeface="Times New Roman" panose="02020603050405020304" pitchFamily="18" charset="0"/>
                <a:cs typeface="Times New Roman" panose="02020603050405020304" pitchFamily="18" charset="0"/>
              </a:rPr>
              <a:t>8-Wassim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Lyophilization</a:t>
            </a:r>
            <a:r>
              <a:rPr lang="en-US" b="1" dirty="0">
                <a:solidFill>
                  <a:schemeClr val="tx2">
                    <a:lumMod val="50000"/>
                  </a:schemeClr>
                </a:solidFill>
                <a:latin typeface="Times New Roman" panose="02020603050405020304" pitchFamily="18" charset="0"/>
                <a:cs typeface="Times New Roman" panose="02020603050405020304" pitchFamily="18" charset="0"/>
              </a:rPr>
              <a:t> of solid lipid nanoparticles for brain targeting</a:t>
            </a:r>
            <a:r>
              <a:rPr lang="en-US" dirty="0">
                <a:solidFill>
                  <a:schemeClr val="tx2">
                    <a:lumMod val="50000"/>
                  </a:schemeClr>
                </a:solidFill>
                <a:latin typeface="Times New Roman" panose="02020603050405020304" pitchFamily="18" charset="0"/>
                <a:cs typeface="Times New Roman" panose="02020603050405020304" pitchFamily="18" charset="0"/>
              </a:rPr>
              <a:t>. International Journal of Pharmacy and Pharmaceutical sciences</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dirty="0">
                <a:solidFill>
                  <a:schemeClr val="tx2">
                    <a:lumMod val="50000"/>
                  </a:schemeClr>
                </a:solidFill>
                <a:latin typeface="Times New Roman" panose="02020603050405020304" pitchFamily="18" charset="0"/>
                <a:cs typeface="Times New Roman" panose="02020603050405020304" pitchFamily="18" charset="0"/>
              </a:rPr>
              <a:t>Vol 7, Issue 10, 2015</a:t>
            </a:r>
            <a:r>
              <a:rPr lang="en-US" b="1" dirty="0">
                <a:solidFill>
                  <a:schemeClr val="tx2">
                    <a:lumMod val="50000"/>
                  </a:schemeClr>
                </a:solidFill>
              </a:rPr>
              <a:t>.</a:t>
            </a:r>
            <a:endParaRPr lang="en-US" dirty="0">
              <a:solidFill>
                <a:schemeClr val="tx2">
                  <a:lumMod val="50000"/>
                </a:schemeClr>
              </a:solidFill>
            </a:endParaRPr>
          </a:p>
          <a:p>
            <a:r>
              <a:rPr lang="en-US" dirty="0">
                <a:solidFill>
                  <a:schemeClr val="tx2">
                    <a:lumMod val="50000"/>
                  </a:schemeClr>
                </a:solidFill>
                <a:latin typeface="Times New Roman" panose="02020603050405020304" pitchFamily="18" charset="0"/>
                <a:cs typeface="Times New Roman" panose="02020603050405020304" pitchFamily="18" charset="0"/>
              </a:rPr>
              <a:t>4-</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Wassim</a:t>
            </a:r>
            <a:r>
              <a:rPr lang="en-US" b="1" dirty="0">
                <a:solidFill>
                  <a:schemeClr val="tx2">
                    <a:lumMod val="50000"/>
                  </a:schemeClr>
                </a:solidFill>
                <a:latin typeface="Times New Roman" panose="02020603050405020304" pitchFamily="18" charset="0"/>
                <a:cs typeface="Times New Roman" panose="02020603050405020304" pitchFamily="18" charset="0"/>
              </a:rPr>
              <a:t> ABDELWAHED</a:t>
            </a:r>
            <a:r>
              <a:rPr lang="en-US" dirty="0">
                <a:solidFill>
                  <a:schemeClr val="tx2">
                    <a:lumMod val="50000"/>
                  </a:schemeClr>
                </a:solidFill>
                <a:latin typeface="Times New Roman" panose="02020603050405020304" pitchFamily="18" charset="0"/>
                <a:cs typeface="Times New Roman" panose="02020603050405020304" pitchFamily="18" charset="0"/>
              </a:rPr>
              <a:t>, G.DEOBERT, S. STAINMESSE, H. FESSI. </a:t>
            </a:r>
            <a:r>
              <a:rPr lang="en-US" b="1" dirty="0">
                <a:solidFill>
                  <a:schemeClr val="tx2">
                    <a:lumMod val="50000"/>
                  </a:schemeClr>
                </a:solidFill>
                <a:latin typeface="Times New Roman" panose="02020603050405020304" pitchFamily="18" charset="0"/>
                <a:cs typeface="Times New Roman" panose="02020603050405020304" pitchFamily="18" charset="0"/>
              </a:rPr>
              <a:t>Freeze-drying of nanoparticles: formulation, process and storage considerations </a:t>
            </a:r>
            <a:r>
              <a:rPr lang="en-US" dirty="0">
                <a:solidFill>
                  <a:schemeClr val="tx2">
                    <a:lumMod val="50000"/>
                  </a:schemeClr>
                </a:solidFill>
                <a:latin typeface="Times New Roman" panose="02020603050405020304" pitchFamily="18" charset="0"/>
                <a:cs typeface="Times New Roman" panose="02020603050405020304" pitchFamily="18" charset="0"/>
              </a:rPr>
              <a:t>.Advanced Drug Delivery Reviews, (2006), 58 1688-1713.</a:t>
            </a:r>
          </a:p>
          <a:p>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a:p>
            <a:endParaRPr lang="ar-SY" dirty="0"/>
          </a:p>
        </p:txBody>
      </p:sp>
    </p:spTree>
    <p:extLst>
      <p:ext uri="{BB962C8B-B14F-4D97-AF65-F5344CB8AC3E}">
        <p14:creationId xmlns:p14="http://schemas.microsoft.com/office/powerpoint/2010/main" val="47360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rPr>
              <a:t>Stuff members:</a:t>
            </a:r>
            <a:r>
              <a:rPr lang="en-US" dirty="0">
                <a:latin typeface="Times New Roman" panose="02020603050405020304" pitchFamily="18" charset="0"/>
              </a:rPr>
              <a:t/>
            </a:r>
            <a:br>
              <a:rPr lang="en-US" dirty="0">
                <a:latin typeface="Times New Roman" panose="02020603050405020304" pitchFamily="18" charset="0"/>
              </a:rPr>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a:solidFill>
                  <a:schemeClr val="bg2">
                    <a:lumMod val="10000"/>
                  </a:schemeClr>
                </a:solidFill>
                <a:latin typeface="Times New Roman" panose="02020603050405020304" pitchFamily="18" charset="0"/>
              </a:rPr>
              <a:t>Dr. Mohammad Anwar </a:t>
            </a:r>
            <a:r>
              <a:rPr lang="en-US" sz="2400" dirty="0" err="1">
                <a:solidFill>
                  <a:schemeClr val="bg2">
                    <a:lumMod val="10000"/>
                  </a:schemeClr>
                </a:solidFill>
                <a:latin typeface="Times New Roman" panose="02020603050405020304" pitchFamily="18" charset="0"/>
              </a:rPr>
              <a:t>Batal</a:t>
            </a:r>
            <a:endParaRPr lang="en-US" sz="2400"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a:t>
            </a:r>
            <a:r>
              <a:rPr lang="en-US" sz="2400" dirty="0" err="1">
                <a:solidFill>
                  <a:schemeClr val="bg2">
                    <a:lumMod val="10000"/>
                  </a:schemeClr>
                </a:solidFill>
                <a:latin typeface="Times New Roman" panose="02020603050405020304" pitchFamily="18" charset="0"/>
              </a:rPr>
              <a:t>Ghassan</a:t>
            </a:r>
            <a:r>
              <a:rPr lang="en-US" sz="2400" dirty="0">
                <a:solidFill>
                  <a:schemeClr val="bg2">
                    <a:lumMod val="10000"/>
                  </a:schemeClr>
                </a:solidFill>
                <a:latin typeface="Times New Roman" panose="02020603050405020304" pitchFamily="18" charset="0"/>
              </a:rPr>
              <a:t> </a:t>
            </a:r>
            <a:r>
              <a:rPr lang="en-US" sz="2400" dirty="0" err="1">
                <a:solidFill>
                  <a:schemeClr val="bg2">
                    <a:lumMod val="10000"/>
                  </a:schemeClr>
                </a:solidFill>
                <a:latin typeface="Times New Roman" panose="02020603050405020304" pitchFamily="18" charset="0"/>
              </a:rPr>
              <a:t>Nashed</a:t>
            </a:r>
            <a:endParaRPr lang="en-US" sz="2400"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Fatima Srouji</a:t>
            </a:r>
          </a:p>
          <a:p>
            <a:pPr marL="0" indent="0">
              <a:buNone/>
            </a:pPr>
            <a:r>
              <a:rPr lang="en-US" sz="2400" dirty="0">
                <a:solidFill>
                  <a:schemeClr val="bg2">
                    <a:lumMod val="10000"/>
                  </a:schemeClr>
                </a:solidFill>
                <a:latin typeface="Times New Roman" panose="02020603050405020304" pitchFamily="18" charset="0"/>
              </a:rPr>
              <a:t>Dr. Jamal </a:t>
            </a:r>
            <a:r>
              <a:rPr lang="en-US" sz="2400" dirty="0" err="1">
                <a:solidFill>
                  <a:schemeClr val="bg2">
                    <a:lumMod val="10000"/>
                  </a:schemeClr>
                </a:solidFill>
                <a:latin typeface="Times New Roman" panose="02020603050405020304" pitchFamily="18" charset="0"/>
              </a:rPr>
              <a:t>Kassem</a:t>
            </a:r>
            <a:r>
              <a:rPr lang="en-US" sz="2400" dirty="0">
                <a:solidFill>
                  <a:schemeClr val="bg2">
                    <a:lumMod val="10000"/>
                  </a:schemeClr>
                </a:solidFill>
                <a:latin typeface="Times New Roman" panose="02020603050405020304" pitchFamily="18" charset="0"/>
              </a:rPr>
              <a:t> Al </a:t>
            </a:r>
            <a:r>
              <a:rPr lang="en-US" sz="2400" dirty="0" err="1" smtClean="0">
                <a:solidFill>
                  <a:schemeClr val="bg2">
                    <a:lumMod val="10000"/>
                  </a:schemeClr>
                </a:solidFill>
                <a:latin typeface="Times New Roman" panose="02020603050405020304" pitchFamily="18" charset="0"/>
              </a:rPr>
              <a:t>Shaar</a:t>
            </a:r>
            <a:endParaRPr lang="en-US" sz="2400" dirty="0" smtClean="0">
              <a:solidFill>
                <a:schemeClr val="bg2">
                  <a:lumMod val="10000"/>
                </a:schemeClr>
              </a:solidFill>
              <a:latin typeface="Times New Roman" panose="02020603050405020304" pitchFamily="18" charset="0"/>
            </a:endParaRPr>
          </a:p>
          <a:p>
            <a:pPr marL="0" indent="0">
              <a:buNone/>
            </a:pPr>
            <a:r>
              <a:rPr lang="en-US" sz="2400" dirty="0" err="1" smtClean="0">
                <a:solidFill>
                  <a:schemeClr val="bg2">
                    <a:lumMod val="10000"/>
                  </a:schemeClr>
                </a:solidFill>
                <a:latin typeface="Times New Roman" panose="02020603050405020304" pitchFamily="18" charset="0"/>
              </a:rPr>
              <a:t>Dr.Mohammad</a:t>
            </a:r>
            <a:r>
              <a:rPr lang="en-US" sz="2400" dirty="0" smtClean="0">
                <a:solidFill>
                  <a:schemeClr val="bg2">
                    <a:lumMod val="10000"/>
                  </a:schemeClr>
                </a:solidFill>
                <a:latin typeface="Times New Roman" panose="02020603050405020304" pitchFamily="18" charset="0"/>
              </a:rPr>
              <a:t> Bashir Karman</a:t>
            </a:r>
            <a:endParaRPr lang="en-US" sz="2400"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a:t>
            </a:r>
            <a:r>
              <a:rPr lang="en-US" sz="2400" dirty="0" err="1">
                <a:solidFill>
                  <a:schemeClr val="bg2">
                    <a:lumMod val="10000"/>
                  </a:schemeClr>
                </a:solidFill>
                <a:latin typeface="Times New Roman" panose="02020603050405020304" pitchFamily="18" charset="0"/>
              </a:rPr>
              <a:t>Khalaf</a:t>
            </a:r>
            <a:r>
              <a:rPr lang="en-US" sz="2400" dirty="0">
                <a:solidFill>
                  <a:schemeClr val="bg2">
                    <a:lumMod val="10000"/>
                  </a:schemeClr>
                </a:solidFill>
                <a:latin typeface="Times New Roman" panose="02020603050405020304" pitchFamily="18" charset="0"/>
              </a:rPr>
              <a:t> </a:t>
            </a:r>
            <a:r>
              <a:rPr lang="en-US" sz="2400" dirty="0" smtClean="0">
                <a:solidFill>
                  <a:schemeClr val="bg2">
                    <a:lumMod val="10000"/>
                  </a:schemeClr>
                </a:solidFill>
                <a:latin typeface="Times New Roman" panose="02020603050405020304" pitchFamily="18" charset="0"/>
              </a:rPr>
              <a:t>Abdullah </a:t>
            </a:r>
            <a:r>
              <a:rPr lang="en-US" dirty="0" smtClean="0">
                <a:solidFill>
                  <a:schemeClr val="bg2">
                    <a:lumMod val="10000"/>
                  </a:schemeClr>
                </a:solidFill>
                <a:latin typeface="Times New Roman" panose="02020603050405020304" pitchFamily="18" charset="0"/>
              </a:rPr>
              <a:t>(Electronics and Electric Engineering faculty)</a:t>
            </a:r>
            <a:endParaRPr lang="en-US"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a:t>
            </a:r>
            <a:r>
              <a:rPr lang="en-US" sz="2400" dirty="0" err="1">
                <a:solidFill>
                  <a:schemeClr val="bg2">
                    <a:lumMod val="10000"/>
                  </a:schemeClr>
                </a:solidFill>
                <a:latin typeface="Times New Roman" panose="02020603050405020304" pitchFamily="18" charset="0"/>
              </a:rPr>
              <a:t>Wafaa</a:t>
            </a:r>
            <a:r>
              <a:rPr lang="en-US" sz="2400" dirty="0">
                <a:solidFill>
                  <a:schemeClr val="bg2">
                    <a:lumMod val="10000"/>
                  </a:schemeClr>
                </a:solidFill>
                <a:latin typeface="Times New Roman" panose="02020603050405020304" pitchFamily="18" charset="0"/>
              </a:rPr>
              <a:t> Haj </a:t>
            </a:r>
            <a:r>
              <a:rPr lang="en-US" sz="2400" dirty="0" err="1">
                <a:solidFill>
                  <a:schemeClr val="bg2">
                    <a:lumMod val="10000"/>
                  </a:schemeClr>
                </a:solidFill>
                <a:latin typeface="Times New Roman" panose="02020603050405020304" pitchFamily="18" charset="0"/>
              </a:rPr>
              <a:t>Ismaeil</a:t>
            </a:r>
            <a:endParaRPr lang="en-US" sz="2400"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a:t>
            </a:r>
            <a:r>
              <a:rPr lang="en-US" sz="2400" dirty="0" err="1">
                <a:solidFill>
                  <a:schemeClr val="bg2">
                    <a:lumMod val="10000"/>
                  </a:schemeClr>
                </a:solidFill>
                <a:latin typeface="Times New Roman" panose="02020603050405020304" pitchFamily="18" charset="0"/>
              </a:rPr>
              <a:t>Marwa</a:t>
            </a:r>
            <a:r>
              <a:rPr lang="en-US" sz="2400" dirty="0">
                <a:solidFill>
                  <a:schemeClr val="bg2">
                    <a:lumMod val="10000"/>
                  </a:schemeClr>
                </a:solidFill>
                <a:latin typeface="Times New Roman" panose="02020603050405020304" pitchFamily="18" charset="0"/>
              </a:rPr>
              <a:t> </a:t>
            </a:r>
            <a:r>
              <a:rPr lang="en-US" sz="2400" dirty="0" err="1">
                <a:solidFill>
                  <a:schemeClr val="bg2">
                    <a:lumMod val="10000"/>
                  </a:schemeClr>
                </a:solidFill>
                <a:latin typeface="Times New Roman" panose="02020603050405020304" pitchFamily="18" charset="0"/>
              </a:rPr>
              <a:t>Bakour</a:t>
            </a:r>
            <a:endParaRPr lang="en-US" sz="2400" dirty="0">
              <a:solidFill>
                <a:schemeClr val="bg2">
                  <a:lumMod val="10000"/>
                </a:schemeClr>
              </a:solidFill>
              <a:latin typeface="Times New Roman" panose="02020603050405020304" pitchFamily="18" charset="0"/>
            </a:endParaRPr>
          </a:p>
          <a:p>
            <a:pPr marL="0" indent="0">
              <a:buNone/>
            </a:pPr>
            <a:r>
              <a:rPr lang="en-US" sz="2400" dirty="0">
                <a:solidFill>
                  <a:schemeClr val="bg2">
                    <a:lumMod val="10000"/>
                  </a:schemeClr>
                </a:solidFill>
                <a:latin typeface="Times New Roman" panose="02020603050405020304" pitchFamily="18" charset="0"/>
              </a:rPr>
              <a:t>Dr. </a:t>
            </a:r>
            <a:r>
              <a:rPr lang="en-US" sz="2400" dirty="0" err="1">
                <a:solidFill>
                  <a:schemeClr val="bg2">
                    <a:lumMod val="10000"/>
                  </a:schemeClr>
                </a:solidFill>
                <a:latin typeface="Times New Roman" panose="02020603050405020304" pitchFamily="18" charset="0"/>
              </a:rPr>
              <a:t>Imad</a:t>
            </a:r>
            <a:r>
              <a:rPr lang="en-US" sz="2400" dirty="0">
                <a:solidFill>
                  <a:schemeClr val="bg2">
                    <a:lumMod val="10000"/>
                  </a:schemeClr>
                </a:solidFill>
                <a:latin typeface="Times New Roman" panose="02020603050405020304" pitchFamily="18" charset="0"/>
              </a:rPr>
              <a:t> </a:t>
            </a:r>
            <a:r>
              <a:rPr lang="en-US" sz="2400" dirty="0" err="1">
                <a:solidFill>
                  <a:schemeClr val="bg2">
                    <a:lumMod val="10000"/>
                  </a:schemeClr>
                </a:solidFill>
                <a:latin typeface="Times New Roman" panose="02020603050405020304" pitchFamily="18" charset="0"/>
              </a:rPr>
              <a:t>Aldeen</a:t>
            </a:r>
            <a:r>
              <a:rPr lang="en-US" sz="2400" dirty="0">
                <a:solidFill>
                  <a:schemeClr val="bg2">
                    <a:lumMod val="10000"/>
                  </a:schemeClr>
                </a:solidFill>
                <a:latin typeface="Times New Roman" panose="02020603050405020304" pitchFamily="18" charset="0"/>
              </a:rPr>
              <a:t> </a:t>
            </a:r>
            <a:r>
              <a:rPr lang="en-US" sz="2400" dirty="0" err="1">
                <a:solidFill>
                  <a:schemeClr val="bg2">
                    <a:lumMod val="10000"/>
                  </a:schemeClr>
                </a:solidFill>
                <a:latin typeface="Times New Roman" panose="02020603050405020304" pitchFamily="18" charset="0"/>
              </a:rPr>
              <a:t>Kalaf</a:t>
            </a:r>
            <a:endParaRPr lang="ar-SY" sz="2400" dirty="0">
              <a:solidFill>
                <a:schemeClr val="bg2">
                  <a:lumMod val="10000"/>
                </a:schemeClr>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47343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Some of pharmacy faculty contribution </a:t>
            </a:r>
            <a:endParaRPr lang="ar-SY" dirty="0"/>
          </a:p>
        </p:txBody>
      </p:sp>
      <p:sp>
        <p:nvSpPr>
          <p:cNvPr id="3" name="عنصر نائب للمحتوى 2"/>
          <p:cNvSpPr>
            <a:spLocks noGrp="1"/>
          </p:cNvSpPr>
          <p:nvPr>
            <p:ph idx="1"/>
          </p:nvPr>
        </p:nvSpPr>
        <p:spPr>
          <a:xfrm>
            <a:off x="1912918" y="1598885"/>
            <a:ext cx="9475517" cy="4091669"/>
          </a:xfrm>
        </p:spPr>
        <p:txBody>
          <a:bodyPr>
            <a:normAutofit lnSpcReduction="10000"/>
          </a:bodyPr>
          <a:lstStyle/>
          <a:p>
            <a:pPr algn="just"/>
            <a:r>
              <a:rPr lang="en-US" dirty="0">
                <a:solidFill>
                  <a:schemeClr val="tx2">
                    <a:lumMod val="50000"/>
                  </a:schemeClr>
                </a:solidFill>
                <a:latin typeface="Times New Roman" panose="02020603050405020304" pitchFamily="18" charset="0"/>
                <a:cs typeface="Times New Roman" panose="02020603050405020304" pitchFamily="18" charset="0"/>
              </a:rPr>
              <a:t>5-A. DUBES, H. PARROT-LOPEZ, </a:t>
            </a:r>
            <a:r>
              <a:rPr lang="en-US" b="1" dirty="0" err="1">
                <a:solidFill>
                  <a:schemeClr val="tx2">
                    <a:lumMod val="50000"/>
                  </a:schemeClr>
                </a:solidFill>
                <a:latin typeface="Times New Roman" panose="02020603050405020304" pitchFamily="18" charset="0"/>
                <a:cs typeface="Times New Roman" panose="02020603050405020304" pitchFamily="18" charset="0"/>
              </a:rPr>
              <a:t>Wassim</a:t>
            </a:r>
            <a:r>
              <a:rPr lang="en-US" b="1" dirty="0">
                <a:solidFill>
                  <a:schemeClr val="tx2">
                    <a:lumMod val="50000"/>
                  </a:schemeClr>
                </a:solidFill>
                <a:latin typeface="Times New Roman" panose="02020603050405020304" pitchFamily="18" charset="0"/>
                <a:cs typeface="Times New Roman" panose="02020603050405020304" pitchFamily="18" charset="0"/>
              </a:rPr>
              <a:t> ABDELWAHED</a:t>
            </a:r>
            <a:r>
              <a:rPr lang="en-US" dirty="0">
                <a:solidFill>
                  <a:schemeClr val="tx2">
                    <a:lumMod val="50000"/>
                  </a:schemeClr>
                </a:solidFill>
                <a:latin typeface="Times New Roman" panose="02020603050405020304" pitchFamily="18" charset="0"/>
                <a:cs typeface="Times New Roman" panose="02020603050405020304" pitchFamily="18" charset="0"/>
              </a:rPr>
              <a:t>, G. DEGOBERT, H.   FESSI, P. SHAHGALDIAN, A. W. COLEMAN, </a:t>
            </a:r>
            <a:r>
              <a:rPr lang="en-US" b="1" dirty="0">
                <a:solidFill>
                  <a:schemeClr val="tx2">
                    <a:lumMod val="50000"/>
                  </a:schemeClr>
                </a:solidFill>
                <a:latin typeface="Times New Roman" panose="02020603050405020304" pitchFamily="18" charset="0"/>
                <a:cs typeface="Times New Roman" panose="02020603050405020304" pitchFamily="18" charset="0"/>
              </a:rPr>
              <a:t>Scanning electron microscopy and atomic force microscopy imaging of solid lipid nanoparticles derived from </a:t>
            </a:r>
            <a:r>
              <a:rPr lang="en-US" b="1" dirty="0" err="1">
                <a:solidFill>
                  <a:schemeClr val="tx2">
                    <a:lumMod val="50000"/>
                  </a:schemeClr>
                </a:solidFill>
                <a:latin typeface="Times New Roman" panose="02020603050405020304" pitchFamily="18" charset="0"/>
                <a:cs typeface="Times New Roman" panose="02020603050405020304" pitchFamily="18" charset="0"/>
              </a:rPr>
              <a:t>amphiphiliccyclodextrins</a:t>
            </a:r>
            <a:r>
              <a:rPr lang="en-US" dirty="0">
                <a:solidFill>
                  <a:schemeClr val="tx2">
                    <a:lumMod val="50000"/>
                  </a:schemeClr>
                </a:solidFill>
                <a:latin typeface="Times New Roman" panose="02020603050405020304" pitchFamily="18" charset="0"/>
                <a:cs typeface="Times New Roman" panose="02020603050405020304" pitchFamily="18" charset="0"/>
              </a:rPr>
              <a:t>. European Journal of Pharmaceutics and Biopharmaceutics, 55 (2003) 279–282</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6-Wassim ABDELWAHED, G. DEGOBERT, A. DUBES, H. PARROT-LOPEZ, H. FESSI, Sulfated and non-sulfated </a:t>
            </a:r>
            <a:r>
              <a:rPr lang="en-US" dirty="0" err="1">
                <a:solidFill>
                  <a:schemeClr val="tx2">
                    <a:lumMod val="50000"/>
                  </a:schemeClr>
                </a:solidFill>
                <a:latin typeface="Times New Roman" panose="02020603050405020304" pitchFamily="18" charset="0"/>
                <a:cs typeface="Times New Roman" panose="02020603050405020304" pitchFamily="18" charset="0"/>
              </a:rPr>
              <a:t>amphiphilic-ß-cyclodextrins:</a:t>
            </a:r>
            <a:r>
              <a:rPr lang="en-US" b="1" dirty="0" err="1">
                <a:solidFill>
                  <a:schemeClr val="tx2">
                    <a:lumMod val="50000"/>
                  </a:schemeClr>
                </a:solidFill>
                <a:latin typeface="Times New Roman" panose="02020603050405020304" pitchFamily="18" charset="0"/>
                <a:cs typeface="Times New Roman" panose="02020603050405020304" pitchFamily="18" charset="0"/>
              </a:rPr>
              <a:t>Impact</a:t>
            </a:r>
            <a:r>
              <a:rPr lang="en-US" b="1" dirty="0">
                <a:solidFill>
                  <a:schemeClr val="tx2">
                    <a:lumMod val="50000"/>
                  </a:schemeClr>
                </a:solidFill>
                <a:latin typeface="Times New Roman" panose="02020603050405020304" pitchFamily="18" charset="0"/>
                <a:cs typeface="Times New Roman" panose="02020603050405020304" pitchFamily="18" charset="0"/>
              </a:rPr>
              <a:t> of their structural properties on the physicochemical properties of nanoparticles</a:t>
            </a:r>
            <a:r>
              <a:rPr lang="en-US" dirty="0">
                <a:solidFill>
                  <a:schemeClr val="tx2">
                    <a:lumMod val="50000"/>
                  </a:schemeClr>
                </a:solidFill>
                <a:latin typeface="Times New Roman" panose="02020603050405020304" pitchFamily="18" charset="0"/>
                <a:cs typeface="Times New Roman" panose="02020603050405020304" pitchFamily="18" charset="0"/>
              </a:rPr>
              <a:t>, International journal of Pharmaceutics, 351 (2008) 289–295</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pPr algn="just"/>
            <a:r>
              <a:rPr lang="en-US" b="1" dirty="0">
                <a:solidFill>
                  <a:schemeClr val="tx2">
                    <a:lumMod val="50000"/>
                  </a:schemeClr>
                </a:solidFill>
                <a:latin typeface="Times New Roman" panose="02020603050405020304" pitchFamily="18" charset="0"/>
                <a:cs typeface="Times New Roman" panose="02020603050405020304" pitchFamily="18" charset="0"/>
              </a:rPr>
              <a:t>7-</a:t>
            </a:r>
            <a:r>
              <a:rPr lang="en-US" dirty="0">
                <a:solidFill>
                  <a:schemeClr val="tx2">
                    <a:lumMod val="50000"/>
                  </a:schemeClr>
                </a:solidFill>
                <a:latin typeface="Times New Roman" panose="02020603050405020304" pitchFamily="18" charset="0"/>
                <a:cs typeface="Times New Roman" panose="02020603050405020304" pitchFamily="18" charset="0"/>
              </a:rPr>
              <a:t> N. </a:t>
            </a:r>
            <a:r>
              <a:rPr lang="en-US" dirty="0" err="1">
                <a:solidFill>
                  <a:schemeClr val="tx2">
                    <a:lumMod val="50000"/>
                  </a:schemeClr>
                </a:solidFill>
                <a:latin typeface="Times New Roman" panose="02020603050405020304" pitchFamily="18" charset="0"/>
                <a:cs typeface="Times New Roman" panose="02020603050405020304" pitchFamily="18" charset="0"/>
              </a:rPr>
              <a:t>Khayata</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ABDELWAHED, M.F. </a:t>
            </a:r>
            <a:r>
              <a:rPr lang="en-US" dirty="0" err="1">
                <a:solidFill>
                  <a:schemeClr val="tx2">
                    <a:lumMod val="50000"/>
                  </a:schemeClr>
                </a:solidFill>
                <a:latin typeface="Times New Roman" panose="02020603050405020304" pitchFamily="18" charset="0"/>
                <a:cs typeface="Times New Roman" panose="02020603050405020304" pitchFamily="18" charset="0"/>
              </a:rPr>
              <a:t>Chehna</a:t>
            </a:r>
            <a:r>
              <a:rPr lang="en-US" dirty="0">
                <a:solidFill>
                  <a:schemeClr val="tx2">
                    <a:lumMod val="50000"/>
                  </a:schemeClr>
                </a:solidFill>
                <a:latin typeface="Times New Roman" panose="02020603050405020304" pitchFamily="18" charset="0"/>
                <a:cs typeface="Times New Roman" panose="02020603050405020304" pitchFamily="18" charset="0"/>
              </a:rPr>
              <a:t>, C. </a:t>
            </a:r>
            <a:r>
              <a:rPr lang="en-US" dirty="0" err="1">
                <a:solidFill>
                  <a:schemeClr val="tx2">
                    <a:lumMod val="50000"/>
                  </a:schemeClr>
                </a:solidFill>
                <a:latin typeface="Times New Roman" panose="02020603050405020304" pitchFamily="18" charset="0"/>
                <a:cs typeface="Times New Roman" panose="02020603050405020304" pitchFamily="18" charset="0"/>
              </a:rPr>
              <a:t>Charcosset</a:t>
            </a:r>
            <a:r>
              <a:rPr lang="en-US" dirty="0">
                <a:solidFill>
                  <a:schemeClr val="tx2">
                    <a:lumMod val="50000"/>
                  </a:schemeClr>
                </a:solidFill>
                <a:latin typeface="Times New Roman" panose="02020603050405020304" pitchFamily="18" charset="0"/>
                <a:cs typeface="Times New Roman" panose="02020603050405020304" pitchFamily="18" charset="0"/>
              </a:rPr>
              <a:t>, H. </a:t>
            </a:r>
            <a:r>
              <a:rPr lang="en-US" dirty="0" err="1">
                <a:solidFill>
                  <a:schemeClr val="tx2">
                    <a:lumMod val="50000"/>
                  </a:schemeClr>
                </a:solidFill>
                <a:latin typeface="Times New Roman" panose="02020603050405020304" pitchFamily="18" charset="0"/>
                <a:cs typeface="Times New Roman" panose="02020603050405020304" pitchFamily="18" charset="0"/>
              </a:rPr>
              <a:t>Fessi</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b="1" dirty="0">
                <a:solidFill>
                  <a:schemeClr val="tx2">
                    <a:lumMod val="50000"/>
                  </a:schemeClr>
                </a:solidFill>
                <a:latin typeface="Times New Roman" panose="02020603050405020304" pitchFamily="18" charset="0"/>
                <a:cs typeface="Times New Roman" panose="02020603050405020304" pitchFamily="18" charset="0"/>
              </a:rPr>
              <a:t>Preparation of vitamin E loaded </a:t>
            </a:r>
            <a:r>
              <a:rPr lang="en-US" b="1" dirty="0" err="1">
                <a:solidFill>
                  <a:schemeClr val="tx2">
                    <a:lumMod val="50000"/>
                  </a:schemeClr>
                </a:solidFill>
                <a:latin typeface="Times New Roman" panose="02020603050405020304" pitchFamily="18" charset="0"/>
                <a:cs typeface="Times New Roman" panose="02020603050405020304" pitchFamily="18" charset="0"/>
              </a:rPr>
              <a:t>nanocapsules</a:t>
            </a:r>
            <a:r>
              <a:rPr lang="en-US" b="1" dirty="0">
                <a:solidFill>
                  <a:schemeClr val="tx2">
                    <a:lumMod val="50000"/>
                  </a:schemeClr>
                </a:solidFill>
                <a:latin typeface="Times New Roman" panose="02020603050405020304" pitchFamily="18" charset="0"/>
                <a:cs typeface="Times New Roman" panose="02020603050405020304" pitchFamily="18" charset="0"/>
              </a:rPr>
              <a:t> by the nanoprecipitation method: From laboratory scale to large scale using a membrane contactor. International journal of Pharmaceutics</a:t>
            </a:r>
            <a:r>
              <a:rPr lang="en-US" dirty="0">
                <a:solidFill>
                  <a:schemeClr val="tx2">
                    <a:lumMod val="50000"/>
                  </a:schemeClr>
                </a:solidFill>
                <a:latin typeface="Times New Roman" panose="02020603050405020304" pitchFamily="18" charset="0"/>
                <a:cs typeface="Times New Roman" panose="02020603050405020304" pitchFamily="18" charset="0"/>
              </a:rPr>
              <a:t>, 423(2012) 419–227</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pPr algn="just"/>
            <a:r>
              <a:rPr lang="en-US" dirty="0">
                <a:solidFill>
                  <a:schemeClr val="tx2">
                    <a:lumMod val="50000"/>
                  </a:schemeClr>
                </a:solidFill>
                <a:latin typeface="Times New Roman" panose="02020603050405020304" pitchFamily="18" charset="0"/>
                <a:cs typeface="Times New Roman" panose="02020603050405020304" pitchFamily="18" charset="0"/>
              </a:rPr>
              <a:t>8-Wassim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Lyophilization</a:t>
            </a:r>
            <a:r>
              <a:rPr lang="en-US" b="1" dirty="0">
                <a:solidFill>
                  <a:schemeClr val="tx2">
                    <a:lumMod val="50000"/>
                  </a:schemeClr>
                </a:solidFill>
                <a:latin typeface="Times New Roman" panose="02020603050405020304" pitchFamily="18" charset="0"/>
                <a:cs typeface="Times New Roman" panose="02020603050405020304" pitchFamily="18" charset="0"/>
              </a:rPr>
              <a:t> of solid lipid nanoparticles for brain targeting</a:t>
            </a:r>
            <a:r>
              <a:rPr lang="en-US" dirty="0">
                <a:solidFill>
                  <a:schemeClr val="tx2">
                    <a:lumMod val="50000"/>
                  </a:schemeClr>
                </a:solidFill>
                <a:latin typeface="Times New Roman" panose="02020603050405020304" pitchFamily="18" charset="0"/>
                <a:cs typeface="Times New Roman" panose="02020603050405020304" pitchFamily="18" charset="0"/>
              </a:rPr>
              <a:t>. International Journal of Pharmacy and Pharmaceutical sciences</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dirty="0">
                <a:solidFill>
                  <a:schemeClr val="tx2">
                    <a:lumMod val="50000"/>
                  </a:schemeClr>
                </a:solidFill>
                <a:latin typeface="Times New Roman" panose="02020603050405020304" pitchFamily="18" charset="0"/>
                <a:cs typeface="Times New Roman" panose="02020603050405020304" pitchFamily="18" charset="0"/>
              </a:rPr>
              <a:t>Vol 7, Issue 10, 2015</a:t>
            </a:r>
            <a:r>
              <a:rPr lang="en-US" b="1" dirty="0">
                <a:solidFill>
                  <a:schemeClr val="tx2">
                    <a:lumMod val="50000"/>
                  </a:schemeClr>
                </a:solidFill>
              </a:rPr>
              <a:t>.</a:t>
            </a:r>
            <a:endParaRPr lang="en-US" dirty="0">
              <a:solidFill>
                <a:schemeClr val="tx2">
                  <a:lumMod val="50000"/>
                </a:schemeClr>
              </a:solidFill>
            </a:endParaRPr>
          </a:p>
          <a:p>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a:p>
            <a:endParaRPr lang="ar-SY" dirty="0"/>
          </a:p>
        </p:txBody>
      </p:sp>
    </p:spTree>
    <p:extLst>
      <p:ext uri="{BB962C8B-B14F-4D97-AF65-F5344CB8AC3E}">
        <p14:creationId xmlns:p14="http://schemas.microsoft.com/office/powerpoint/2010/main" val="2630222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Some of pharmacy faculty contribution </a:t>
            </a:r>
            <a:endParaRPr lang="ar-SY" dirty="0"/>
          </a:p>
        </p:txBody>
      </p:sp>
      <p:sp>
        <p:nvSpPr>
          <p:cNvPr id="3" name="عنصر نائب للمحتوى 2"/>
          <p:cNvSpPr>
            <a:spLocks noGrp="1"/>
          </p:cNvSpPr>
          <p:nvPr>
            <p:ph idx="1"/>
          </p:nvPr>
        </p:nvSpPr>
        <p:spPr>
          <a:xfrm>
            <a:off x="1912919" y="1598885"/>
            <a:ext cx="8884477" cy="4303151"/>
          </a:xfrm>
        </p:spPr>
        <p:txBody>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9</a:t>
            </a:r>
            <a:r>
              <a:rPr lang="en-US" b="1" dirty="0">
                <a:solidFill>
                  <a:schemeClr val="tx2">
                    <a:lumMod val="50000"/>
                  </a:schemeClr>
                </a:solidFill>
                <a:latin typeface="Times New Roman" panose="02020603050405020304" pitchFamily="18" charset="0"/>
                <a:cs typeface="Times New Roman" panose="02020603050405020304" pitchFamily="18" charset="0"/>
              </a:rPr>
              <a:t>-</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Alabsi</a:t>
            </a:r>
            <a:r>
              <a:rPr lang="en-US" dirty="0">
                <a:solidFill>
                  <a:schemeClr val="tx2">
                    <a:lumMod val="50000"/>
                  </a:schemeClr>
                </a:solidFill>
                <a:latin typeface="Times New Roman" panose="02020603050405020304" pitchFamily="18" charset="0"/>
                <a:cs typeface="Times New Roman" panose="02020603050405020304" pitchFamily="18" charset="0"/>
              </a:rPr>
              <a:t> a, </a:t>
            </a:r>
            <a:r>
              <a:rPr lang="en-US" dirty="0" err="1">
                <a:solidFill>
                  <a:schemeClr val="tx2">
                    <a:lumMod val="50000"/>
                  </a:schemeClr>
                </a:solidFill>
                <a:latin typeface="Times New Roman" panose="02020603050405020304" pitchFamily="18" charset="0"/>
                <a:cs typeface="Times New Roman" panose="02020603050405020304" pitchFamily="18" charset="0"/>
              </a:rPr>
              <a:t>Khoudary</a:t>
            </a:r>
            <a:r>
              <a:rPr lang="en-US" dirty="0">
                <a:solidFill>
                  <a:schemeClr val="tx2">
                    <a:lumMod val="50000"/>
                  </a:schemeClr>
                </a:solidFill>
                <a:latin typeface="Times New Roman" panose="02020603050405020304" pitchFamily="18" charset="0"/>
                <a:cs typeface="Times New Roman" panose="02020603050405020304" pitchFamily="18" charset="0"/>
              </a:rPr>
              <a:t> AC,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Annal</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neurosci</a:t>
            </a:r>
            <a:r>
              <a:rPr lang="en-US" dirty="0">
                <a:solidFill>
                  <a:schemeClr val="tx2">
                    <a:lumMod val="50000"/>
                  </a:schemeClr>
                </a:solidFill>
                <a:latin typeface="Times New Roman" panose="02020603050405020304" pitchFamily="18" charset="0"/>
                <a:cs typeface="Times New Roman" panose="02020603050405020304" pitchFamily="18" charset="0"/>
              </a:rPr>
              <a:t> ,The </a:t>
            </a:r>
            <a:r>
              <a:rPr lang="en-US" b="1" dirty="0">
                <a:solidFill>
                  <a:schemeClr val="tx2">
                    <a:lumMod val="50000"/>
                  </a:schemeClr>
                </a:solidFill>
                <a:latin typeface="Times New Roman" panose="02020603050405020304" pitchFamily="18" charset="0"/>
                <a:cs typeface="Times New Roman" panose="02020603050405020304" pitchFamily="18" charset="0"/>
              </a:rPr>
              <a:t>Antidepressant Effect of L-Tyrosine-Loaded Nanoparticles: </a:t>
            </a:r>
            <a:r>
              <a:rPr lang="en-US" b="1" dirty="0" smtClean="0">
                <a:solidFill>
                  <a:schemeClr val="tx2">
                    <a:lumMod val="50000"/>
                  </a:schemeClr>
                </a:solidFill>
                <a:latin typeface="Times New Roman" panose="02020603050405020304" pitchFamily="18" charset="0"/>
                <a:cs typeface="Times New Roman" panose="02020603050405020304" pitchFamily="18" charset="0"/>
              </a:rPr>
              <a:t>Behavioral </a:t>
            </a:r>
            <a:r>
              <a:rPr lang="en-US" b="1" dirty="0">
                <a:solidFill>
                  <a:schemeClr val="tx2">
                    <a:lumMod val="50000"/>
                  </a:schemeClr>
                </a:solidFill>
                <a:latin typeface="Times New Roman" panose="02020603050405020304" pitchFamily="18" charset="0"/>
                <a:cs typeface="Times New Roman" panose="02020603050405020304" pitchFamily="18" charset="0"/>
              </a:rPr>
              <a:t>Aspects</a:t>
            </a:r>
            <a:r>
              <a:rPr lang="en-US" dirty="0">
                <a:solidFill>
                  <a:schemeClr val="tx2">
                    <a:lumMod val="50000"/>
                  </a:schemeClr>
                </a:solidFill>
                <a:latin typeface="Times New Roman" panose="02020603050405020304" pitchFamily="18" charset="0"/>
                <a:cs typeface="Times New Roman" panose="02020603050405020304" pitchFamily="18" charset="0"/>
              </a:rPr>
              <a:t>.., 23 (2), </a:t>
            </a:r>
            <a:r>
              <a:rPr lang="en-US" dirty="0" smtClean="0">
                <a:solidFill>
                  <a:schemeClr val="tx2">
                    <a:lumMod val="50000"/>
                  </a:schemeClr>
                </a:solidFill>
                <a:latin typeface="Times New Roman" panose="02020603050405020304" pitchFamily="18" charset="0"/>
                <a:cs typeface="Times New Roman" panose="02020603050405020304" pitchFamily="18" charset="0"/>
              </a:rPr>
              <a:t>2016.</a:t>
            </a:r>
          </a:p>
          <a:p>
            <a:r>
              <a:rPr lang="en-US" dirty="0">
                <a:solidFill>
                  <a:schemeClr val="tx2">
                    <a:lumMod val="50000"/>
                  </a:schemeClr>
                </a:solidFill>
                <a:latin typeface="Times New Roman" panose="02020603050405020304" pitchFamily="18" charset="0"/>
                <a:cs typeface="Times New Roman" panose="02020603050405020304" pitchFamily="18" charset="0"/>
              </a:rPr>
              <a:t>10-. </a:t>
            </a:r>
            <a:r>
              <a:rPr lang="en-US" dirty="0" err="1">
                <a:solidFill>
                  <a:schemeClr val="tx2">
                    <a:lumMod val="50000"/>
                  </a:schemeClr>
                </a:solidFill>
                <a:latin typeface="Times New Roman" panose="02020603050405020304" pitchFamily="18" charset="0"/>
                <a:cs typeface="Times New Roman" panose="02020603050405020304" pitchFamily="18" charset="0"/>
              </a:rPr>
              <a:t>Maaz</a:t>
            </a:r>
            <a:r>
              <a:rPr lang="en-US" dirty="0">
                <a:solidFill>
                  <a:schemeClr val="tx2">
                    <a:lumMod val="50000"/>
                  </a:schemeClr>
                </a:solidFill>
                <a:latin typeface="Times New Roman" panose="02020603050405020304" pitchFamily="18" charset="0"/>
                <a:cs typeface="Times New Roman" panose="02020603050405020304" pitchFamily="18" charset="0"/>
              </a:rPr>
              <a:t> ,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dirty="0">
                <a:solidFill>
                  <a:schemeClr val="tx2">
                    <a:lumMod val="50000"/>
                  </a:schemeClr>
                </a:solidFill>
                <a:latin typeface="Times New Roman" panose="02020603050405020304" pitchFamily="18" charset="0"/>
                <a:cs typeface="Times New Roman" panose="02020603050405020304" pitchFamily="18" charset="0"/>
              </a:rPr>
              <a:t> , I.A. Tekko , S. </a:t>
            </a:r>
            <a:r>
              <a:rPr lang="en-US" dirty="0" err="1">
                <a:solidFill>
                  <a:schemeClr val="tx2">
                    <a:lumMod val="50000"/>
                  </a:schemeClr>
                </a:solidFill>
                <a:latin typeface="Times New Roman" panose="02020603050405020304" pitchFamily="18" charset="0"/>
                <a:cs typeface="Times New Roman" panose="02020603050405020304" pitchFamily="18" charset="0"/>
              </a:rPr>
              <a:t>Trefi,</a:t>
            </a:r>
            <a:r>
              <a:rPr lang="en-US" b="1" dirty="0" err="1">
                <a:solidFill>
                  <a:schemeClr val="tx2">
                    <a:lumMod val="50000"/>
                  </a:schemeClr>
                </a:solidFill>
                <a:latin typeface="Times New Roman" panose="02020603050405020304" pitchFamily="18" charset="0"/>
                <a:cs typeface="Times New Roman" panose="02020603050405020304" pitchFamily="18" charset="0"/>
              </a:rPr>
              <a:t>Influence</a:t>
            </a:r>
            <a:r>
              <a:rPr lang="en-US" b="1" dirty="0">
                <a:solidFill>
                  <a:schemeClr val="tx2">
                    <a:lumMod val="50000"/>
                  </a:schemeClr>
                </a:solidFill>
                <a:latin typeface="Times New Roman" panose="02020603050405020304" pitchFamily="18" charset="0"/>
                <a:cs typeface="Times New Roman" panose="02020603050405020304" pitchFamily="18" charset="0"/>
              </a:rPr>
              <a:t> of nanoprecipitation method parameters on nanoparticles loaded with </a:t>
            </a:r>
            <a:r>
              <a:rPr lang="en-US" b="1" dirty="0" err="1">
                <a:solidFill>
                  <a:schemeClr val="tx2">
                    <a:lumMod val="50000"/>
                  </a:schemeClr>
                </a:solidFill>
                <a:latin typeface="Times New Roman" panose="02020603050405020304" pitchFamily="18" charset="0"/>
                <a:cs typeface="Times New Roman" panose="02020603050405020304" pitchFamily="18" charset="0"/>
              </a:rPr>
              <a:t>gatifloxacin</a:t>
            </a:r>
            <a:r>
              <a:rPr lang="en-US" b="1" dirty="0">
                <a:solidFill>
                  <a:schemeClr val="tx2">
                    <a:lumMod val="50000"/>
                  </a:schemeClr>
                </a:solidFill>
                <a:latin typeface="Times New Roman" panose="02020603050405020304" pitchFamily="18" charset="0"/>
                <a:cs typeface="Times New Roman" panose="02020603050405020304" pitchFamily="18" charset="0"/>
              </a:rPr>
              <a:t> for ocular drug delivery </a:t>
            </a:r>
            <a:r>
              <a:rPr lang="en-US" dirty="0">
                <a:solidFill>
                  <a:schemeClr val="tx2">
                    <a:lumMod val="50000"/>
                  </a:schemeClr>
                </a:solidFill>
                <a:latin typeface="Times New Roman" panose="02020603050405020304" pitchFamily="18" charset="0"/>
                <a:cs typeface="Times New Roman" panose="02020603050405020304" pitchFamily="18" charset="0"/>
              </a:rPr>
              <a:t>A </a:t>
            </a:r>
            <a:r>
              <a:rPr lang="en-US" dirty="0" err="1">
                <a:solidFill>
                  <a:schemeClr val="tx2">
                    <a:lumMod val="50000"/>
                  </a:schemeClr>
                </a:solidFill>
                <a:latin typeface="Times New Roman" panose="02020603050405020304" pitchFamily="18" charset="0"/>
                <a:cs typeface="Times New Roman" panose="02020603050405020304" pitchFamily="18" charset="0"/>
              </a:rPr>
              <a:t>Int</a:t>
            </a:r>
            <a:r>
              <a:rPr lang="en-US" dirty="0">
                <a:solidFill>
                  <a:schemeClr val="tx2">
                    <a:lumMod val="50000"/>
                  </a:schemeClr>
                </a:solidFill>
                <a:latin typeface="Times New Roman" panose="02020603050405020304" pitchFamily="18" charset="0"/>
                <a:cs typeface="Times New Roman" panose="02020603050405020304" pitchFamily="18" charset="0"/>
              </a:rPr>
              <a:t> J </a:t>
            </a:r>
            <a:r>
              <a:rPr lang="en-US" dirty="0" err="1">
                <a:solidFill>
                  <a:schemeClr val="tx2">
                    <a:lumMod val="50000"/>
                  </a:schemeClr>
                </a:solidFill>
                <a:latin typeface="Times New Roman" panose="02020603050405020304" pitchFamily="18" charset="0"/>
                <a:cs typeface="Times New Roman" panose="02020603050405020304" pitchFamily="18" charset="0"/>
              </a:rPr>
              <a:t>Acad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Sci</a:t>
            </a:r>
            <a:r>
              <a:rPr lang="en-US" dirty="0">
                <a:solidFill>
                  <a:schemeClr val="tx2">
                    <a:lumMod val="50000"/>
                  </a:schemeClr>
                </a:solidFill>
                <a:latin typeface="Times New Roman" panose="02020603050405020304" pitchFamily="18" charset="0"/>
                <a:cs typeface="Times New Roman" panose="02020603050405020304" pitchFamily="18" charset="0"/>
              </a:rPr>
              <a:t> Res 3 (1), </a:t>
            </a:r>
            <a:r>
              <a:rPr lang="en-US" dirty="0" smtClean="0">
                <a:solidFill>
                  <a:schemeClr val="tx2">
                    <a:lumMod val="50000"/>
                  </a:schemeClr>
                </a:solidFill>
                <a:latin typeface="Times New Roman" panose="02020603050405020304" pitchFamily="18" charset="0"/>
                <a:cs typeface="Times New Roman" panose="02020603050405020304" pitchFamily="18" charset="0"/>
              </a:rPr>
              <a:t>1-12</a:t>
            </a:r>
          </a:p>
          <a:p>
            <a:r>
              <a:rPr lang="en-US" dirty="0">
                <a:solidFill>
                  <a:schemeClr val="tx2">
                    <a:lumMod val="50000"/>
                  </a:schemeClr>
                </a:solidFill>
                <a:latin typeface="Times New Roman" panose="02020603050405020304" pitchFamily="18" charset="0"/>
                <a:cs typeface="Times New Roman" panose="02020603050405020304" pitchFamily="18" charset="0"/>
              </a:rPr>
              <a:t>11- </a:t>
            </a:r>
            <a:r>
              <a:rPr lang="en-US" dirty="0" err="1">
                <a:solidFill>
                  <a:schemeClr val="tx2">
                    <a:lumMod val="50000"/>
                  </a:schemeClr>
                </a:solidFill>
                <a:latin typeface="Times New Roman" panose="02020603050405020304" pitchFamily="18" charset="0"/>
                <a:cs typeface="Times New Roman" panose="02020603050405020304" pitchFamily="18" charset="0"/>
              </a:rPr>
              <a:t>Razan</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Solayman</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Awad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Yaser</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Bitar,</a:t>
            </a:r>
            <a:r>
              <a:rPr lang="en-US" b="1" dirty="0" err="1">
                <a:solidFill>
                  <a:schemeClr val="tx2">
                    <a:lumMod val="50000"/>
                  </a:schemeClr>
                </a:solidFill>
                <a:latin typeface="Times New Roman" panose="02020603050405020304" pitchFamily="18" charset="0"/>
                <a:cs typeface="Times New Roman" panose="02020603050405020304" pitchFamily="18" charset="0"/>
              </a:rPr>
              <a:t>EVALUATING</a:t>
            </a:r>
            <a:r>
              <a:rPr lang="en-US" b="1" dirty="0">
                <a:solidFill>
                  <a:schemeClr val="tx2">
                    <a:lumMod val="50000"/>
                  </a:schemeClr>
                </a:solidFill>
                <a:latin typeface="Times New Roman" panose="02020603050405020304" pitchFamily="18" charset="0"/>
                <a:cs typeface="Times New Roman" panose="02020603050405020304" pitchFamily="18" charset="0"/>
              </a:rPr>
              <a:t> THE IMPACT OF PREPARATION CONDITIONS AND FORMULATION ON THE ACCELERATED STABILITY OF TRETINOIN LOADED LIPOSOMES PREPARED BY HEATING </a:t>
            </a:r>
            <a:r>
              <a:rPr lang="en-US" b="1" dirty="0" err="1">
                <a:solidFill>
                  <a:schemeClr val="tx2">
                    <a:lumMod val="50000"/>
                  </a:schemeClr>
                </a:solidFill>
                <a:latin typeface="Times New Roman" panose="02020603050405020304" pitchFamily="18" charset="0"/>
                <a:cs typeface="Times New Roman" panose="02020603050405020304" pitchFamily="18" charset="0"/>
              </a:rPr>
              <a:t>METHOD.</a:t>
            </a:r>
            <a:r>
              <a:rPr lang="en-US" dirty="0" err="1">
                <a:solidFill>
                  <a:schemeClr val="tx2">
                    <a:lumMod val="50000"/>
                  </a:schemeClr>
                </a:solidFill>
                <a:latin typeface="Times New Roman" panose="02020603050405020304" pitchFamily="18" charset="0"/>
                <a:cs typeface="Times New Roman" panose="02020603050405020304" pitchFamily="18" charset="0"/>
              </a:rPr>
              <a:t>International</a:t>
            </a:r>
            <a:r>
              <a:rPr lang="en-US" dirty="0">
                <a:solidFill>
                  <a:schemeClr val="tx2">
                    <a:lumMod val="50000"/>
                  </a:schemeClr>
                </a:solidFill>
                <a:latin typeface="Times New Roman" panose="02020603050405020304" pitchFamily="18" charset="0"/>
                <a:cs typeface="Times New Roman" panose="02020603050405020304" pitchFamily="18" charset="0"/>
              </a:rPr>
              <a:t> Journal of Pharmacy and Pharmaceutical Sciences, 171-178</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p>
          <a:p>
            <a:r>
              <a:rPr lang="en-US" dirty="0" smtClean="0">
                <a:solidFill>
                  <a:schemeClr val="tx2">
                    <a:lumMod val="50000"/>
                  </a:schemeClr>
                </a:solidFill>
                <a:latin typeface="Times New Roman" panose="02020603050405020304" pitchFamily="18" charset="0"/>
                <a:cs typeface="Times New Roman" panose="02020603050405020304" pitchFamily="18" charset="0"/>
              </a:rPr>
              <a:t>12-Andal </a:t>
            </a:r>
            <a:r>
              <a:rPr lang="en-US" dirty="0" err="1">
                <a:solidFill>
                  <a:schemeClr val="tx2">
                    <a:lumMod val="50000"/>
                  </a:schemeClr>
                </a:solidFill>
                <a:latin typeface="Times New Roman" panose="02020603050405020304" pitchFamily="18" charset="0"/>
                <a:cs typeface="Times New Roman" panose="02020603050405020304" pitchFamily="18" charset="0"/>
              </a:rPr>
              <a:t>Baaj</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Yaser</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Bitar</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b="1" dirty="0" err="1">
                <a:solidFill>
                  <a:schemeClr val="tx2">
                    <a:lumMod val="50000"/>
                  </a:schemeClr>
                </a:solidFill>
                <a:latin typeface="Times New Roman" panose="02020603050405020304" pitchFamily="18" charset="0"/>
                <a:cs typeface="Times New Roman" panose="02020603050405020304" pitchFamily="18" charset="0"/>
              </a:rPr>
              <a:t>Development</a:t>
            </a:r>
            <a:r>
              <a:rPr lang="en-US" b="1" dirty="0">
                <a:solidFill>
                  <a:schemeClr val="tx2">
                    <a:lumMod val="50000"/>
                  </a:schemeClr>
                </a:solidFill>
                <a:latin typeface="Times New Roman" panose="02020603050405020304" pitchFamily="18" charset="0"/>
                <a:cs typeface="Times New Roman" panose="02020603050405020304" pitchFamily="18" charset="0"/>
              </a:rPr>
              <a:t> and Control of </a:t>
            </a:r>
            <a:r>
              <a:rPr lang="en-US" b="1" dirty="0" err="1">
                <a:solidFill>
                  <a:schemeClr val="tx2">
                    <a:lumMod val="50000"/>
                  </a:schemeClr>
                </a:solidFill>
                <a:latin typeface="Times New Roman" panose="02020603050405020304" pitchFamily="18" charset="0"/>
                <a:cs typeface="Times New Roman" panose="02020603050405020304" pitchFamily="18" charset="0"/>
              </a:rPr>
              <a:t>Loperamide</a:t>
            </a:r>
            <a:r>
              <a:rPr lang="en-US" b="1" dirty="0">
                <a:solidFill>
                  <a:schemeClr val="tx2">
                    <a:lumMod val="50000"/>
                  </a:schemeClr>
                </a:solidFill>
                <a:latin typeface="Times New Roman" panose="02020603050405020304" pitchFamily="18" charset="0"/>
                <a:cs typeface="Times New Roman" panose="02020603050405020304" pitchFamily="18" charset="0"/>
              </a:rPr>
              <a:t> Loaded Solid Lipid and Polymeric Nanoparticles for Targeted Brain Drug Delivery</a:t>
            </a:r>
            <a:r>
              <a:rPr lang="en-US" dirty="0">
                <a:solidFill>
                  <a:schemeClr val="tx2">
                    <a:lumMod val="50000"/>
                  </a:schemeClr>
                </a:solidFill>
                <a:latin typeface="Times New Roman" panose="02020603050405020304" pitchFamily="18" charset="0"/>
                <a:cs typeface="Times New Roman" panose="02020603050405020304" pitchFamily="18" charset="0"/>
              </a:rPr>
              <a:t>.</a:t>
            </a:r>
            <a:endParaRPr lang="ar-SY"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58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Some of pharmacy faculty contribution </a:t>
            </a:r>
            <a:endParaRPr lang="ar-SY" dirty="0"/>
          </a:p>
        </p:txBody>
      </p:sp>
      <p:sp>
        <p:nvSpPr>
          <p:cNvPr id="3" name="عنصر نائب للمحتوى 2"/>
          <p:cNvSpPr>
            <a:spLocks noGrp="1"/>
          </p:cNvSpPr>
          <p:nvPr>
            <p:ph idx="1"/>
          </p:nvPr>
        </p:nvSpPr>
        <p:spPr/>
        <p:txBody>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13-Mohamad Ali, Salah </a:t>
            </a:r>
            <a:r>
              <a:rPr lang="en-US" dirty="0" err="1">
                <a:solidFill>
                  <a:schemeClr val="tx2">
                    <a:lumMod val="50000"/>
                  </a:schemeClr>
                </a:solidFill>
                <a:latin typeface="Times New Roman" panose="02020603050405020304" pitchFamily="18" charset="0"/>
                <a:cs typeface="Times New Roman" panose="02020603050405020304" pitchFamily="18" charset="0"/>
              </a:rPr>
              <a:t>Alhaj</a:t>
            </a:r>
            <a:r>
              <a:rPr lang="en-US" dirty="0">
                <a:solidFill>
                  <a:schemeClr val="tx2">
                    <a:lumMod val="50000"/>
                  </a:schemeClr>
                </a:solidFill>
                <a:latin typeface="Times New Roman" panose="02020603050405020304" pitchFamily="18" charset="0"/>
                <a:cs typeface="Times New Roman" panose="02020603050405020304" pitchFamily="18" charset="0"/>
              </a:rPr>
              <a:t> Omar, </a:t>
            </a:r>
            <a:r>
              <a:rPr lang="en-US" dirty="0" err="1">
                <a:solidFill>
                  <a:schemeClr val="tx2">
                    <a:lumMod val="50000"/>
                  </a:schemeClr>
                </a:solidFill>
                <a:latin typeface="Times New Roman" panose="02020603050405020304" pitchFamily="18" charset="0"/>
                <a:cs typeface="Times New Roman" panose="02020603050405020304" pitchFamily="18" charset="0"/>
              </a:rPr>
              <a:t>Wassim</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Abdelwahed</a:t>
            </a:r>
            <a:r>
              <a:rPr lang="en-US" b="1" dirty="0">
                <a:solidFill>
                  <a:schemeClr val="tx2">
                    <a:lumMod val="50000"/>
                  </a:schemeClr>
                </a:solidFill>
                <a:latin typeface="Times New Roman" panose="02020603050405020304" pitchFamily="18" charset="0"/>
                <a:cs typeface="Times New Roman" panose="02020603050405020304" pitchFamily="18" charset="0"/>
              </a:rPr>
              <a:t>, Effect of Inner Capillary Diameter to Produce </a:t>
            </a:r>
            <a:r>
              <a:rPr lang="en-US" b="1" dirty="0" err="1">
                <a:solidFill>
                  <a:schemeClr val="tx2">
                    <a:lumMod val="50000"/>
                  </a:schemeClr>
                </a:solidFill>
                <a:latin typeface="Times New Roman" panose="02020603050405020304" pitchFamily="18" charset="0"/>
                <a:cs typeface="Times New Roman" panose="02020603050405020304" pitchFamily="18" charset="0"/>
              </a:rPr>
              <a:t>Electrospun</a:t>
            </a:r>
            <a:r>
              <a:rPr lang="en-US" b="1" dirty="0">
                <a:solidFill>
                  <a:schemeClr val="tx2">
                    <a:lumMod val="50000"/>
                  </a:schemeClr>
                </a:solidFill>
                <a:latin typeface="Times New Roman" panose="02020603050405020304" pitchFamily="18" charset="0"/>
                <a:cs typeface="Times New Roman" panose="02020603050405020304" pitchFamily="18" charset="0"/>
              </a:rPr>
              <a:t> Core- Shell Nanofiber Loaded with Gentamicin Sulfate,</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r>
              <a:rPr lang="en-US" dirty="0">
                <a:solidFill>
                  <a:schemeClr val="tx2">
                    <a:lumMod val="50000"/>
                  </a:schemeClr>
                </a:solidFill>
                <a:latin typeface="Times New Roman" panose="02020603050405020304" pitchFamily="18" charset="0"/>
                <a:cs typeface="Times New Roman" panose="02020603050405020304" pitchFamily="18" charset="0"/>
              </a:rPr>
              <a:t>14</a:t>
            </a:r>
            <a:r>
              <a:rPr lang="en-US" b="1" dirty="0">
                <a:solidFill>
                  <a:schemeClr val="tx2">
                    <a:lumMod val="50000"/>
                  </a:schemeClr>
                </a:solidFill>
                <a:latin typeface="Times New Roman" panose="02020603050405020304" pitchFamily="18" charset="0"/>
                <a:cs typeface="Times New Roman" panose="02020603050405020304" pitchFamily="18" charset="0"/>
              </a:rPr>
              <a:t>-Green synthesis of silver nanoparticles using some medicinal plants and studying their antibacterial and </a:t>
            </a:r>
            <a:r>
              <a:rPr lang="en-US" b="1" dirty="0" err="1">
                <a:solidFill>
                  <a:schemeClr val="tx2">
                    <a:lumMod val="50000"/>
                  </a:schemeClr>
                </a:solidFill>
                <a:latin typeface="Times New Roman" panose="02020603050405020304" pitchFamily="18" charset="0"/>
                <a:cs typeface="Times New Roman" panose="02020603050405020304" pitchFamily="18" charset="0"/>
              </a:rPr>
              <a:t>antibiofilm</a:t>
            </a:r>
            <a:r>
              <a:rPr lang="en-US" b="1" dirty="0">
                <a:solidFill>
                  <a:schemeClr val="tx2">
                    <a:lumMod val="50000"/>
                  </a:schemeClr>
                </a:solidFill>
                <a:latin typeface="Times New Roman" panose="02020603050405020304" pitchFamily="18" charset="0"/>
                <a:cs typeface="Times New Roman" panose="02020603050405020304" pitchFamily="18" charset="0"/>
              </a:rPr>
              <a:t> effects ,</a:t>
            </a:r>
            <a:r>
              <a:rPr lang="en-US" dirty="0" err="1">
                <a:solidFill>
                  <a:schemeClr val="tx2">
                    <a:lumMod val="50000"/>
                  </a:schemeClr>
                </a:solidFill>
                <a:latin typeface="Times New Roman" panose="02020603050405020304" pitchFamily="18" charset="0"/>
                <a:cs typeface="Times New Roman" panose="02020603050405020304" pitchFamily="18" charset="0"/>
              </a:rPr>
              <a:t>prof.Adawia</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kitaz</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prof.Adawia</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kitaz</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err="1">
                <a:solidFill>
                  <a:schemeClr val="tx2">
                    <a:lumMod val="50000"/>
                  </a:schemeClr>
                </a:solidFill>
                <a:latin typeface="Times New Roman" panose="02020603050405020304" pitchFamily="18" charset="0"/>
                <a:cs typeface="Times New Roman" panose="02020603050405020304" pitchFamily="18" charset="0"/>
              </a:rPr>
              <a:t>prof.Rawaa</a:t>
            </a:r>
            <a:r>
              <a:rPr lang="en-US" dirty="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tx2">
                    <a:lumMod val="50000"/>
                  </a:schemeClr>
                </a:solidFill>
                <a:latin typeface="Times New Roman" panose="02020603050405020304" pitchFamily="18" charset="0"/>
                <a:cs typeface="Times New Roman" panose="02020603050405020304" pitchFamily="18" charset="0"/>
              </a:rPr>
              <a:t>Al-</a:t>
            </a:r>
            <a:r>
              <a:rPr lang="en-US" dirty="0" err="1" smtClean="0">
                <a:solidFill>
                  <a:schemeClr val="tx2">
                    <a:lumMod val="50000"/>
                  </a:schemeClr>
                </a:solidFill>
                <a:latin typeface="Times New Roman" panose="02020603050405020304" pitchFamily="18" charset="0"/>
                <a:cs typeface="Times New Roman" panose="02020603050405020304" pitchFamily="18" charset="0"/>
              </a:rPr>
              <a:t>kayali</a:t>
            </a:r>
            <a:r>
              <a:rPr lang="en-US" dirty="0" smtClean="0">
                <a:solidFill>
                  <a:schemeClr val="tx2">
                    <a:lumMod val="50000"/>
                  </a:schemeClr>
                </a:solidFill>
                <a:latin typeface="Times New Roman" panose="02020603050405020304" pitchFamily="18" charset="0"/>
                <a:cs typeface="Times New Roman" panose="02020603050405020304" pitchFamily="18" charset="0"/>
              </a:rPr>
              <a:t>.</a:t>
            </a:r>
            <a:endParaRPr lang="ar-SY"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193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endParaRPr lang="ar-SY"/>
          </a:p>
        </p:txBody>
      </p:sp>
      <p:sp>
        <p:nvSpPr>
          <p:cNvPr id="3" name="عنصر نائب للمحتوى 2"/>
          <p:cNvSpPr>
            <a:spLocks noGrp="1"/>
          </p:cNvSpPr>
          <p:nvPr>
            <p:ph idx="1"/>
          </p:nvPr>
        </p:nvSpPr>
        <p:spPr/>
        <p:txBody>
          <a:bodyPr/>
          <a:lstStyle/>
          <a:p>
            <a:pPr marL="0" indent="0">
              <a:buNone/>
            </a:pPr>
            <a:endParaRPr lang="ar-SY" dirty="0"/>
          </a:p>
        </p:txBody>
      </p:sp>
      <p:sp>
        <p:nvSpPr>
          <p:cNvPr id="4" name="مستطيل 3"/>
          <p:cNvSpPr/>
          <p:nvPr/>
        </p:nvSpPr>
        <p:spPr>
          <a:xfrm rot="300000">
            <a:off x="1564567" y="2999503"/>
            <a:ext cx="9062867" cy="1015663"/>
          </a:xfrm>
          <a:prstGeom prst="rect">
            <a:avLst/>
          </a:prstGeom>
          <a:noFill/>
        </p:spPr>
        <p:txBody>
          <a:bodyPr wrap="none" lIns="91440" tIns="45720" rIns="91440" bIns="45720">
            <a:spAutoFit/>
          </a:bodyPr>
          <a:lstStyle/>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 For Listening </a:t>
            </a:r>
            <a:endParaRPr lang="ar-SY"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691145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Classifications:</a:t>
            </a:r>
            <a:endParaRPr lang="ar-SY" dirty="0"/>
          </a:p>
        </p:txBody>
      </p:sp>
      <p:sp>
        <p:nvSpPr>
          <p:cNvPr id="3" name="عنصر نائب للمحتوى 2"/>
          <p:cNvSpPr>
            <a:spLocks noGrp="1"/>
          </p:cNvSpPr>
          <p:nvPr>
            <p:ph idx="1"/>
          </p:nvPr>
        </p:nvSpPr>
        <p:spPr/>
        <p:txBody>
          <a:bodyPr/>
          <a:lstStyle/>
          <a:p>
            <a:pPr marL="0" lvl="0" indent="0" defTabSz="914400" rtl="1">
              <a:spcBef>
                <a:spcPct val="20000"/>
              </a:spcBef>
              <a:buClrTx/>
              <a:buSzTx/>
              <a:buNone/>
            </a:pPr>
            <a:r>
              <a:rPr lang="en-US" sz="3200" dirty="0">
                <a:solidFill>
                  <a:srgbClr val="C0504D">
                    <a:lumMod val="75000"/>
                  </a:srgbClr>
                </a:solidFill>
                <a:latin typeface="Times New Roman" panose="02020603050405020304" pitchFamily="18" charset="0"/>
                <a:cs typeface="Times New Roman" panose="02020603050405020304" pitchFamily="18" charset="0"/>
              </a:rPr>
              <a:t>2010-Now</a:t>
            </a:r>
          </a:p>
          <a:p>
            <a:pPr marL="0" lvl="0" indent="0" defTabSz="914400" rtl="1">
              <a:spcBef>
                <a:spcPct val="20000"/>
              </a:spcBef>
              <a:buClrTx/>
              <a:buSzTx/>
              <a:buNone/>
            </a:pPr>
            <a:r>
              <a:rPr lang="en-US" sz="3200" dirty="0">
                <a:solidFill>
                  <a:prstClr val="black"/>
                </a:solidFill>
                <a:latin typeface="Times New Roman" panose="02020603050405020304" pitchFamily="18" charset="0"/>
                <a:cs typeface="Times New Roman" panose="02020603050405020304" pitchFamily="18" charset="0"/>
              </a:rPr>
              <a:t>1-Nanocomposites.</a:t>
            </a:r>
          </a:p>
          <a:p>
            <a:pPr marL="0" lvl="0" indent="0" defTabSz="914400" rtl="1">
              <a:spcBef>
                <a:spcPct val="20000"/>
              </a:spcBef>
              <a:buClrTx/>
              <a:buSzTx/>
              <a:buNone/>
            </a:pPr>
            <a:r>
              <a:rPr lang="en-US" sz="3200" dirty="0">
                <a:solidFill>
                  <a:prstClr val="black"/>
                </a:solidFill>
                <a:latin typeface="Times New Roman" panose="02020603050405020304" pitchFamily="18" charset="0"/>
                <a:cs typeface="Times New Roman" panose="02020603050405020304" pitchFamily="18" charset="0"/>
              </a:rPr>
              <a:t>2-Nanostructured.</a:t>
            </a:r>
          </a:p>
          <a:p>
            <a:pPr marL="0" lvl="0" indent="0" defTabSz="914400" rtl="1">
              <a:spcBef>
                <a:spcPct val="20000"/>
              </a:spcBef>
              <a:buClrTx/>
              <a:buSzTx/>
              <a:buNone/>
            </a:pPr>
            <a:r>
              <a:rPr lang="en-US" sz="3200" dirty="0">
                <a:solidFill>
                  <a:prstClr val="black"/>
                </a:solidFill>
                <a:latin typeface="Times New Roman" panose="02020603050405020304" pitchFamily="18" charset="0"/>
                <a:cs typeface="Times New Roman" panose="02020603050405020304" pitchFamily="18" charset="0"/>
              </a:rPr>
              <a:t>3-Quantum Dots(QDs).</a:t>
            </a:r>
            <a:endParaRPr lang="ar-SY"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76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2918" y="581023"/>
            <a:ext cx="7765471" cy="627294"/>
          </a:xfrm>
        </p:spPr>
        <p:txBody>
          <a:bodyPr>
            <a:normAutofit/>
          </a:bodyPr>
          <a:lstStyle/>
          <a:p>
            <a:r>
              <a:rPr lang="en-US" sz="2800" dirty="0">
                <a:solidFill>
                  <a:srgbClr val="002060"/>
                </a:solidFill>
              </a:rPr>
              <a:t>Now: </a:t>
            </a:r>
            <a:r>
              <a:rPr lang="en-US" sz="2400" dirty="0">
                <a:solidFill>
                  <a:srgbClr val="002060"/>
                </a:solidFill>
              </a:rPr>
              <a:t>our work focus on carbon </a:t>
            </a:r>
            <a:r>
              <a:rPr lang="en-US" sz="2400" dirty="0" smtClean="0">
                <a:solidFill>
                  <a:srgbClr val="002060"/>
                </a:solidFill>
              </a:rPr>
              <a:t>allotropes</a:t>
            </a:r>
            <a:endParaRPr lang="ar-SY"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4903" y="1154676"/>
            <a:ext cx="35337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1658585" y="1921425"/>
            <a:ext cx="6582889" cy="29546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sng"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Carbon nanotube:</a:t>
            </a:r>
            <a:r>
              <a:rPr kumimoji="0" lang="en-US" sz="26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defTabSz="914400">
              <a:defRPr/>
            </a:pPr>
            <a:r>
              <a:rPr lang="en-US" sz="2000" kern="0" dirty="0">
                <a:solidFill>
                  <a:schemeClr val="tx2">
                    <a:lumMod val="50000"/>
                  </a:schemeClr>
                </a:solidFill>
                <a:latin typeface="Times New Roman" panose="02020603050405020304" pitchFamily="18" charset="0"/>
                <a:cs typeface="Times New Roman" panose="02020603050405020304" pitchFamily="18" charset="0"/>
              </a:rPr>
              <a:t>Carbon </a:t>
            </a:r>
            <a:r>
              <a:rPr lang="en-US" sz="2000" kern="0" dirty="0" smtClean="0">
                <a:solidFill>
                  <a:schemeClr val="tx2">
                    <a:lumMod val="50000"/>
                  </a:schemeClr>
                </a:solidFill>
                <a:latin typeface="Times New Roman" panose="02020603050405020304" pitchFamily="18" charset="0"/>
                <a:cs typeface="Times New Roman" panose="02020603050405020304" pitchFamily="18" charset="0"/>
              </a:rPr>
              <a:t>nanotube was </a:t>
            </a:r>
            <a:r>
              <a:rPr kumimoji="0" lang="en-US"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produced  by arc discharge in liquid environment and determined the proper method for purification of the result product. Our next steps are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-development the facility production and reduce the amount of impurities by designing  different</a:t>
            </a:r>
            <a:r>
              <a:rPr kumimoji="0" lang="en-US" sz="2000" b="0" i="0" u="none" strike="noStrike" kern="0" cap="none" spc="0" normalizeH="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 configuration</a:t>
            </a:r>
            <a:r>
              <a:rPr kumimoji="0" lang="en-US"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 of</a:t>
            </a:r>
            <a:r>
              <a:rPr kumimoji="0" lang="en-US" sz="2000" b="0" i="0" u="none" strike="noStrike" kern="0" cap="none" spc="0" normalizeH="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noProof="0" dirty="0" err="1"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plams</a:t>
            </a:r>
            <a:r>
              <a:rPr kumimoji="0" lang="en-US" sz="2000" b="0" i="0" u="none" strike="noStrike" kern="0" cap="none" spc="0" normalizeH="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 arc reactor.</a:t>
            </a:r>
            <a:endParaRPr kumimoji="0" lang="en-US"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cs typeface="Times New Roman" panose="02020603050405020304" pitchFamily="18" charset="0"/>
              </a:rPr>
              <a:t>-depositing thin film of previous structure </a:t>
            </a:r>
            <a:r>
              <a:rPr lang="en-US" sz="2000" kern="0" dirty="0">
                <a:solidFill>
                  <a:schemeClr val="tx2">
                    <a:lumMod val="50000"/>
                  </a:schemeClr>
                </a:solidFill>
                <a:latin typeface="Times New Roman" panose="02020603050405020304" pitchFamily="18" charset="0"/>
                <a:cs typeface="Times New Roman" panose="02020603050405020304" pitchFamily="18" charset="0"/>
              </a:rPr>
              <a:t>and studying its </a:t>
            </a:r>
            <a:r>
              <a:rPr lang="en-US" sz="2000" kern="0" dirty="0" smtClean="0">
                <a:solidFill>
                  <a:schemeClr val="tx2">
                    <a:lumMod val="50000"/>
                  </a:schemeClr>
                </a:solidFill>
                <a:latin typeface="Times New Roman" panose="02020603050405020304" pitchFamily="18" charset="0"/>
                <a:cs typeface="Times New Roman" panose="02020603050405020304" pitchFamily="18" charset="0"/>
              </a:rPr>
              <a:t>properties. </a:t>
            </a:r>
            <a:endParaRPr lang="ar-SY" sz="2000" kern="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016" y="1504397"/>
            <a:ext cx="2070608" cy="245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650" y="4085111"/>
            <a:ext cx="1696518" cy="23652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55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41667" y="438520"/>
            <a:ext cx="7498424" cy="627294"/>
          </a:xfrm>
        </p:spPr>
        <p:txBody>
          <a:bodyPr>
            <a:normAutofit fontScale="90000"/>
          </a:bodyPr>
          <a:lstStyle/>
          <a:p>
            <a:r>
              <a:rPr lang="en-US" sz="3100" dirty="0">
                <a:solidFill>
                  <a:srgbClr val="002060"/>
                </a:solidFill>
              </a:rPr>
              <a:t>Now: our work focus on carbon allotropes</a:t>
            </a:r>
            <a:r>
              <a:rPr lang="en-US" sz="2000" dirty="0">
                <a:solidFill>
                  <a:srgbClr val="002060"/>
                </a:solidFill>
              </a:rPr>
              <a:t/>
            </a:r>
            <a:br>
              <a:rPr lang="en-US" sz="2000" dirty="0">
                <a:solidFill>
                  <a:srgbClr val="002060"/>
                </a:solidFill>
              </a:rPr>
            </a:br>
            <a:endParaRPr lang="ar-SY"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8033" y="1026267"/>
            <a:ext cx="2857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1611085" y="1997839"/>
            <a:ext cx="6096000" cy="3293209"/>
          </a:xfrm>
          <a:prstGeom prst="rect">
            <a:avLst/>
          </a:prstGeom>
        </p:spPr>
        <p:txBody>
          <a:bodyPr>
            <a:spAutoFit/>
          </a:bodyPr>
          <a:lstStyle/>
          <a:p>
            <a:pPr algn="just"/>
            <a:r>
              <a:rPr lang="en-US" sz="2400" u="sng" dirty="0">
                <a:solidFill>
                  <a:srgbClr val="002060"/>
                </a:solidFill>
                <a:latin typeface="Times New Roman" panose="02020603050405020304" pitchFamily="18" charset="0"/>
                <a:cs typeface="Times New Roman" panose="02020603050405020304" pitchFamily="18" charset="0"/>
              </a:rPr>
              <a:t>graphene:</a:t>
            </a:r>
            <a:endParaRPr lang="en-US" sz="2400" u="sng"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n-US" sz="2000" dirty="0">
                <a:solidFill>
                  <a:schemeClr val="bg2">
                    <a:lumMod val="10000"/>
                  </a:schemeClr>
                </a:solidFill>
                <a:latin typeface="Times New Roman" panose="02020603050405020304" pitchFamily="18" charset="0"/>
                <a:cs typeface="Times New Roman" panose="02020603050405020304" pitchFamily="18" charset="0"/>
              </a:rPr>
              <a:t>N-Graphene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has been  </a:t>
            </a:r>
            <a:r>
              <a:rPr lang="en-US" sz="2000" dirty="0">
                <a:solidFill>
                  <a:schemeClr val="bg2">
                    <a:lumMod val="10000"/>
                  </a:schemeClr>
                </a:solidFill>
                <a:latin typeface="Times New Roman" panose="02020603050405020304" pitchFamily="18" charset="0"/>
                <a:cs typeface="Times New Roman" panose="02020603050405020304" pitchFamily="18" charset="0"/>
              </a:rPr>
              <a:t>prepared by liquid phase exfoliation   in (NH</a:t>
            </a:r>
            <a:r>
              <a:rPr lang="en-US" sz="2000" baseline="-25000" dirty="0">
                <a:solidFill>
                  <a:schemeClr val="bg2">
                    <a:lumMod val="10000"/>
                  </a:schemeClr>
                </a:solidFill>
                <a:latin typeface="Times New Roman" panose="02020603050405020304" pitchFamily="18" charset="0"/>
                <a:cs typeface="Times New Roman" panose="02020603050405020304" pitchFamily="18" charset="0"/>
              </a:rPr>
              <a:t>4</a:t>
            </a:r>
            <a:r>
              <a:rPr lang="en-US" sz="2000" dirty="0">
                <a:solidFill>
                  <a:schemeClr val="bg2">
                    <a:lumMod val="10000"/>
                  </a:schemeClr>
                </a:solidFill>
                <a:latin typeface="Times New Roman" panose="02020603050405020304" pitchFamily="18" charset="0"/>
                <a:cs typeface="Times New Roman" panose="02020603050405020304" pitchFamily="18" charset="0"/>
              </a:rPr>
              <a:t>OH) . the result product has treated by Urea  to introduce nitrogen into graphene .IR-spectrum confirm the presence of C-N bond.</a:t>
            </a:r>
          </a:p>
          <a:p>
            <a:pPr algn="just"/>
            <a:r>
              <a:rPr lang="en-US" sz="2400" u="sng" dirty="0">
                <a:solidFill>
                  <a:srgbClr val="002060"/>
                </a:solidFill>
                <a:latin typeface="Times New Roman" panose="02020603050405020304" pitchFamily="18" charset="0"/>
                <a:cs typeface="Times New Roman" panose="02020603050405020304" pitchFamily="18" charset="0"/>
              </a:rPr>
              <a:t>Polyaniline doped with Graphene</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000" dirty="0">
                <a:solidFill>
                  <a:schemeClr val="bg2">
                    <a:lumMod val="10000"/>
                  </a:schemeClr>
                </a:solidFill>
                <a:latin typeface="Times New Roman" panose="02020603050405020304" pitchFamily="18" charset="0"/>
                <a:cs typeface="Times New Roman" panose="02020603050405020304" pitchFamily="18" charset="0"/>
              </a:rPr>
              <a:t>graphene has prepared by liquid phase exfoliation method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by </a:t>
            </a:r>
            <a:r>
              <a:rPr lang="en-US" sz="2000" dirty="0">
                <a:solidFill>
                  <a:schemeClr val="bg2">
                    <a:lumMod val="10000"/>
                  </a:schemeClr>
                </a:solidFill>
                <a:latin typeface="Times New Roman" panose="02020603050405020304" pitchFamily="18" charset="0"/>
                <a:cs typeface="Times New Roman" panose="02020603050405020304" pitchFamily="18" charset="0"/>
              </a:rPr>
              <a:t>using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H</a:t>
            </a:r>
            <a:r>
              <a:rPr lang="en-US" sz="2000" baseline="-25000" dirty="0" smtClean="0">
                <a:solidFill>
                  <a:schemeClr val="bg2">
                    <a:lumMod val="10000"/>
                  </a:schemeClr>
                </a:solidFill>
                <a:latin typeface="Times New Roman" panose="02020603050405020304" pitchFamily="18" charset="0"/>
                <a:cs typeface="Times New Roman" panose="02020603050405020304" pitchFamily="18" charset="0"/>
              </a:rPr>
              <a:t>2</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SO</a:t>
            </a:r>
            <a:r>
              <a:rPr lang="en-US" sz="2000" baseline="-25000" dirty="0" smtClean="0">
                <a:solidFill>
                  <a:schemeClr val="bg2">
                    <a:lumMod val="10000"/>
                  </a:schemeClr>
                </a:solidFill>
                <a:latin typeface="Times New Roman" panose="02020603050405020304" pitchFamily="18" charset="0"/>
                <a:cs typeface="Times New Roman" panose="02020603050405020304" pitchFamily="18" charset="0"/>
              </a:rPr>
              <a:t>4</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000" dirty="0">
                <a:solidFill>
                  <a:schemeClr val="bg2">
                    <a:lumMod val="10000"/>
                  </a:schemeClr>
                </a:solidFill>
                <a:latin typeface="Times New Roman" panose="02020603050405020304" pitchFamily="18" charset="0"/>
                <a:cs typeface="Times New Roman" panose="02020603050405020304" pitchFamily="18" charset="0"/>
              </a:rPr>
              <a:t>solution to get </a:t>
            </a:r>
            <a:r>
              <a:rPr lang="en-US" sz="2000" dirty="0" err="1">
                <a:solidFill>
                  <a:schemeClr val="bg2">
                    <a:lumMod val="10000"/>
                  </a:schemeClr>
                </a:solidFill>
                <a:latin typeface="Times New Roman" panose="02020603050405020304" pitchFamily="18" charset="0"/>
                <a:cs typeface="Times New Roman" panose="02020603050405020304" pitchFamily="18" charset="0"/>
              </a:rPr>
              <a:t>rGO</a:t>
            </a:r>
            <a:r>
              <a:rPr lang="en-US" sz="2000" dirty="0">
                <a:solidFill>
                  <a:schemeClr val="bg2">
                    <a:lumMod val="10000"/>
                  </a:schemeClr>
                </a:solidFill>
                <a:latin typeface="Times New Roman" panose="02020603050405020304" pitchFamily="18" charset="0"/>
                <a:cs typeface="Times New Roman" panose="02020603050405020304" pitchFamily="18" charset="0"/>
              </a:rPr>
              <a:t> directly  in the aim </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of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expanding </a:t>
            </a:r>
            <a:r>
              <a:rPr lang="en-US" sz="2000" dirty="0">
                <a:solidFill>
                  <a:schemeClr val="bg2">
                    <a:lumMod val="10000"/>
                  </a:schemeClr>
                </a:solidFill>
                <a:latin typeface="Times New Roman" panose="02020603050405020304" pitchFamily="18" charset="0"/>
                <a:cs typeface="Times New Roman" panose="02020603050405020304" pitchFamily="18" charset="0"/>
              </a:rPr>
              <a:t>the application of conducting polymer especially in energy storage devices and gas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sensors.</a:t>
            </a:r>
            <a:endParaRPr lang="ar-SY" sz="20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470" y="1590235"/>
            <a:ext cx="1872208" cy="24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347" y="4247101"/>
            <a:ext cx="2365960" cy="232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15951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2918" y="664151"/>
            <a:ext cx="8109855" cy="627294"/>
          </a:xfrm>
        </p:spPr>
        <p:txBody>
          <a:bodyPr>
            <a:no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1-Nanocomposites</a:t>
            </a:r>
            <a:r>
              <a:rPr lang="en-US" sz="2400" b="1" dirty="0">
                <a:solidFill>
                  <a:srgbClr val="002060"/>
                </a:solidFill>
                <a:latin typeface="Times New Roman" panose="02020603050405020304" pitchFamily="18" charset="0"/>
                <a:cs typeface="Times New Roman" panose="02020603050405020304" pitchFamily="18" charset="0"/>
              </a:rPr>
              <a:t>:(polymer +Nanostructured materials)</a:t>
            </a:r>
            <a:endParaRPr lang="ar-SY" sz="24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46909" y="1563259"/>
            <a:ext cx="10307782" cy="4611910"/>
          </a:xfrm>
        </p:spPr>
        <p:txBody>
          <a:bodyPr>
            <a:normAutofit fontScale="70000" lnSpcReduction="20000"/>
          </a:bodyPr>
          <a:lstStyle/>
          <a:p>
            <a:pPr marL="0" indent="0" algn="just">
              <a:buNone/>
            </a:pP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600" b="1" dirty="0" err="1" smtClean="0">
                <a:solidFill>
                  <a:schemeClr val="accent2">
                    <a:lumMod val="50000"/>
                  </a:schemeClr>
                </a:solidFill>
                <a:latin typeface="Times New Roman" panose="02020603050405020304" pitchFamily="18" charset="0"/>
                <a:cs typeface="Times New Roman" panose="02020603050405020304" pitchFamily="18" charset="0"/>
              </a:rPr>
              <a:t>ZnO</a:t>
            </a: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a:solidFill>
                  <a:schemeClr val="accent2">
                    <a:lumMod val="50000"/>
                  </a:schemeClr>
                </a:solidFill>
                <a:latin typeface="Times New Roman" panose="02020603050405020304" pitchFamily="18" charset="0"/>
                <a:cs typeface="Times New Roman" panose="02020603050405020304" pitchFamily="18" charset="0"/>
              </a:rPr>
              <a:t>Nanostructured(50nm)with very low concentration of </a:t>
            </a:r>
            <a:r>
              <a:rPr lang="en-US" sz="2600" b="1" dirty="0" err="1" smtClean="0">
                <a:solidFill>
                  <a:schemeClr val="accent2">
                    <a:lumMod val="50000"/>
                  </a:schemeClr>
                </a:solidFill>
                <a:latin typeface="Times New Roman" panose="02020603050405020304" pitchFamily="18" charset="0"/>
                <a:cs typeface="Times New Roman" panose="02020603050405020304" pitchFamily="18" charset="0"/>
              </a:rPr>
              <a:t>PolyVinylidene</a:t>
            </a: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a:solidFill>
                  <a:schemeClr val="accent2">
                    <a:lumMod val="50000"/>
                  </a:schemeClr>
                </a:solidFill>
                <a:latin typeface="Times New Roman" panose="02020603050405020304" pitchFamily="18" charset="0"/>
                <a:cs typeface="Times New Roman" panose="02020603050405020304" pitchFamily="18" charset="0"/>
              </a:rPr>
              <a:t>Fluoride(PVDF):</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p>
          <a:p>
            <a:pPr marL="0" indent="0" algn="just">
              <a:buNone/>
            </a:pPr>
            <a:r>
              <a:rPr lang="en-US" sz="2500" dirty="0" err="1" smtClean="0">
                <a:solidFill>
                  <a:schemeClr val="bg2">
                    <a:lumMod val="10000"/>
                  </a:schemeClr>
                </a:solidFill>
                <a:latin typeface="Times New Roman" panose="02020603050405020304" pitchFamily="18" charset="0"/>
                <a:cs typeface="Times New Roman" panose="02020603050405020304" pitchFamily="18" charset="0"/>
              </a:rPr>
              <a:t>pyroelectrical</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500" dirty="0">
                <a:solidFill>
                  <a:schemeClr val="bg2">
                    <a:lumMod val="10000"/>
                  </a:schemeClr>
                </a:solidFill>
                <a:latin typeface="Times New Roman" panose="02020603050405020304" pitchFamily="18" charset="0"/>
                <a:cs typeface="Times New Roman" panose="02020603050405020304" pitchFamily="18" charset="0"/>
              </a:rPr>
              <a:t>materials used as  IR detector in co-operation with electronic and electrical engineering </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faculty</a:t>
            </a:r>
            <a:r>
              <a:rPr lang="en-US" sz="2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a:solidFill>
                  <a:schemeClr val="bg2">
                    <a:lumMod val="10000"/>
                  </a:schemeClr>
                </a:solidFill>
                <a:latin typeface="Times New Roman" panose="02020603050405020304" pitchFamily="18" charset="0"/>
                <a:cs typeface="Times New Roman" panose="02020603050405020304" pitchFamily="18" charset="0"/>
              </a:rPr>
              <a:t>(R </a:t>
            </a:r>
            <a:r>
              <a:rPr lang="en-US" dirty="0" err="1" smtClean="0">
                <a:solidFill>
                  <a:schemeClr val="bg2">
                    <a:lumMod val="10000"/>
                  </a:schemeClr>
                </a:solidFill>
                <a:latin typeface="Times New Roman" panose="02020603050405020304" pitchFamily="18" charset="0"/>
                <a:cs typeface="Times New Roman" panose="02020603050405020304" pitchFamily="18" charset="0"/>
              </a:rPr>
              <a:t>Hamdan,K.Al</a:t>
            </a:r>
            <a:r>
              <a:rPr lang="en-US" dirty="0" smtClean="0">
                <a:solidFill>
                  <a:schemeClr val="bg2">
                    <a:lumMod val="10000"/>
                  </a:schemeClr>
                </a:solidFill>
                <a:latin typeface="Times New Roman" panose="02020603050405020304" pitchFamily="18" charset="0"/>
                <a:cs typeface="Times New Roman" panose="02020603050405020304" pitchFamily="18" charset="0"/>
              </a:rPr>
              <a:t> </a:t>
            </a:r>
            <a:r>
              <a:rPr lang="en-US" dirty="0">
                <a:solidFill>
                  <a:schemeClr val="bg2">
                    <a:lumMod val="10000"/>
                  </a:schemeClr>
                </a:solidFill>
                <a:latin typeface="Times New Roman" panose="02020603050405020304" pitchFamily="18" charset="0"/>
                <a:cs typeface="Times New Roman" panose="02020603050405020304" pitchFamily="18" charset="0"/>
              </a:rPr>
              <a:t>Abdullah Journal of </a:t>
            </a:r>
            <a:r>
              <a:rPr lang="en-US" dirty="0" smtClean="0">
                <a:solidFill>
                  <a:schemeClr val="bg2">
                    <a:lumMod val="10000"/>
                  </a:schemeClr>
                </a:solidFill>
                <a:latin typeface="Times New Roman" panose="02020603050405020304" pitchFamily="18" charset="0"/>
                <a:cs typeface="Times New Roman" panose="02020603050405020304" pitchFamily="18" charset="0"/>
              </a:rPr>
              <a:t>Electron Devices 24,2018)</a:t>
            </a:r>
            <a:r>
              <a:rPr lang="en-US" b="1" dirty="0" smtClean="0">
                <a:solidFill>
                  <a:schemeClr val="bg2">
                    <a:lumMod val="10000"/>
                  </a:schemeClr>
                </a:solidFill>
                <a:latin typeface="Times New Roman" panose="02020603050405020304" pitchFamily="18" charset="0"/>
                <a:cs typeface="Times New Roman" panose="02020603050405020304" pitchFamily="18" charset="0"/>
              </a:rPr>
              <a:t>.</a:t>
            </a:r>
            <a:endParaRPr lang="en-US" b="1" dirty="0">
              <a:solidFill>
                <a:schemeClr val="bg2">
                  <a:lumMod val="10000"/>
                </a:schemeClr>
              </a:solidFill>
              <a:latin typeface="Times New Roman" panose="02020603050405020304" pitchFamily="18" charset="0"/>
              <a:cs typeface="Times New Roman" panose="02020603050405020304" pitchFamily="18" charset="0"/>
            </a:endParaRPr>
          </a:p>
          <a:p>
            <a:pPr marL="0" indent="0" algn="just">
              <a:buNone/>
            </a:pP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l-GR" sz="2600" b="1" dirty="0" smtClean="0">
                <a:solidFill>
                  <a:schemeClr val="accent2">
                    <a:lumMod val="50000"/>
                  </a:schemeClr>
                </a:solidFill>
                <a:latin typeface="Times New Roman" panose="02020603050405020304" pitchFamily="18" charset="0"/>
                <a:cs typeface="Times New Roman" panose="02020603050405020304" pitchFamily="18" charset="0"/>
              </a:rPr>
              <a:t>β</a:t>
            </a: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-MnO</a:t>
            </a:r>
            <a:r>
              <a:rPr lang="en-US" sz="2600" b="1" baseline="-25000" dirty="0" smtClean="0">
                <a:solidFill>
                  <a:schemeClr val="accent2">
                    <a:lumMod val="50000"/>
                  </a:schemeClr>
                </a:solidFill>
                <a:latin typeface="Times New Roman" panose="02020603050405020304" pitchFamily="18" charset="0"/>
                <a:cs typeface="Times New Roman" panose="02020603050405020304" pitchFamily="18" charset="0"/>
              </a:rPr>
              <a:t>2</a:t>
            </a: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+polyaniline(1:1</a:t>
            </a:r>
            <a:r>
              <a:rPr lang="en-US" sz="2600" b="1" dirty="0">
                <a:solidFill>
                  <a:schemeClr val="accent2">
                    <a:lumMod val="50000"/>
                  </a:schemeClr>
                </a:solidFill>
                <a:latin typeface="Times New Roman" panose="02020603050405020304" pitchFamily="18" charset="0"/>
                <a:cs typeface="Times New Roman" panose="02020603050405020304" pitchFamily="18" charset="0"/>
              </a:rPr>
              <a:t>):</a:t>
            </a:r>
          </a:p>
          <a:p>
            <a:pPr marL="0" indent="0" algn="just">
              <a:buNone/>
            </a:pPr>
            <a:r>
              <a:rPr lang="el-GR" sz="2500" dirty="0" smtClean="0">
                <a:solidFill>
                  <a:schemeClr val="bg2">
                    <a:lumMod val="10000"/>
                  </a:schemeClr>
                </a:solidFill>
                <a:latin typeface="Times New Roman" panose="02020603050405020304" pitchFamily="18" charset="0"/>
                <a:cs typeface="Times New Roman" panose="02020603050405020304" pitchFamily="18" charset="0"/>
              </a:rPr>
              <a:t>β</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-MnO</a:t>
            </a:r>
            <a:r>
              <a:rPr lang="en-US" sz="2500" baseline="-25000" dirty="0" smtClean="0">
                <a:solidFill>
                  <a:schemeClr val="bg2">
                    <a:lumMod val="10000"/>
                  </a:schemeClr>
                </a:solidFill>
                <a:latin typeface="Times New Roman" panose="02020603050405020304" pitchFamily="18" charset="0"/>
                <a:cs typeface="Times New Roman" panose="02020603050405020304" pitchFamily="18" charset="0"/>
              </a:rPr>
              <a:t>2</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 nanostructure prepared by hydrothermal method .Because of high electrical  conductivity of polyaniline and the electromagnetic properties of  β-MnO</a:t>
            </a:r>
            <a:r>
              <a:rPr lang="en-US" sz="2500" baseline="-25000" dirty="0" smtClean="0">
                <a:solidFill>
                  <a:schemeClr val="bg2">
                    <a:lumMod val="10000"/>
                  </a:schemeClr>
                </a:solidFill>
                <a:latin typeface="Times New Roman" panose="02020603050405020304" pitchFamily="18" charset="0"/>
                <a:cs typeface="Times New Roman" panose="02020603050405020304" pitchFamily="18" charset="0"/>
              </a:rPr>
              <a:t>2</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 , theoretical simulation were done to determine optimal ratio of </a:t>
            </a:r>
            <a:r>
              <a:rPr lang="el-GR" sz="2500" dirty="0">
                <a:solidFill>
                  <a:schemeClr val="tx2">
                    <a:lumMod val="50000"/>
                  </a:schemeClr>
                </a:solidFill>
                <a:latin typeface="Times New Roman" panose="02020603050405020304" pitchFamily="18" charset="0"/>
                <a:cs typeface="Times New Roman" panose="02020603050405020304" pitchFamily="18" charset="0"/>
              </a:rPr>
              <a:t>β</a:t>
            </a:r>
            <a:r>
              <a:rPr lang="en-US" sz="2500" dirty="0" smtClean="0">
                <a:solidFill>
                  <a:schemeClr val="tx2">
                    <a:lumMod val="50000"/>
                  </a:schemeClr>
                </a:solidFill>
                <a:latin typeface="Times New Roman" panose="02020603050405020304" pitchFamily="18" charset="0"/>
                <a:cs typeface="Times New Roman" panose="02020603050405020304" pitchFamily="18" charset="0"/>
              </a:rPr>
              <a:t>-MnO</a:t>
            </a:r>
            <a:r>
              <a:rPr lang="en-US" sz="2500" baseline="-25000" dirty="0" smtClean="0">
                <a:solidFill>
                  <a:schemeClr val="tx2">
                    <a:lumMod val="50000"/>
                  </a:schemeClr>
                </a:solidFill>
                <a:latin typeface="Times New Roman" panose="02020603050405020304" pitchFamily="18" charset="0"/>
                <a:cs typeface="Times New Roman" panose="02020603050405020304" pitchFamily="18" charset="0"/>
              </a:rPr>
              <a:t>2</a:t>
            </a:r>
            <a:r>
              <a:rPr lang="en-US" sz="2500" dirty="0" smtClean="0">
                <a:solidFill>
                  <a:schemeClr val="tx2">
                    <a:lumMod val="50000"/>
                  </a:schemeClr>
                </a:solidFill>
                <a:latin typeface="Times New Roman" panose="02020603050405020304" pitchFamily="18" charset="0"/>
                <a:cs typeface="Times New Roman" panose="02020603050405020304" pitchFamily="18" charset="0"/>
              </a:rPr>
              <a:t>+polyaniline to obtain the best shielding toward</a:t>
            </a:r>
            <a:r>
              <a:rPr lang="en-US"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500" dirty="0" smtClean="0">
                <a:solidFill>
                  <a:schemeClr val="bg2">
                    <a:lumMod val="10000"/>
                  </a:schemeClr>
                </a:solidFill>
                <a:latin typeface="Times New Roman" panose="02020603050405020304" pitchFamily="18" charset="0"/>
                <a:cs typeface="Times New Roman" panose="02020603050405020304" pitchFamily="18" charset="0"/>
              </a:rPr>
              <a:t> X- band microwave shield achieving shielding effectiveness SE: 99%  ,currently experimental work is going on </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r>
              <a:rPr lang="en-US" dirty="0" smtClean="0">
                <a:solidFill>
                  <a:schemeClr val="bg2">
                    <a:lumMod val="10000"/>
                  </a:schemeClr>
                </a:solidFill>
                <a:latin typeface="Times New Roman" panose="02020603050405020304" pitchFamily="18" charset="0"/>
                <a:cs typeface="Times New Roman" panose="02020603050405020304" pitchFamily="18" charset="0"/>
              </a:rPr>
              <a:t>Beslahlo,Batal</a:t>
            </a:r>
            <a:r>
              <a:rPr lang="en-US" dirty="0">
                <a:solidFill>
                  <a:schemeClr val="bg2">
                    <a:lumMod val="10000"/>
                  </a:schemeClr>
                </a:solidFill>
                <a:latin typeface="Times New Roman" panose="02020603050405020304" pitchFamily="18" charset="0"/>
                <a:cs typeface="Times New Roman" panose="02020603050405020304" pitchFamily="18" charset="0"/>
              </a:rPr>
              <a:t>-</a:t>
            </a:r>
            <a:r>
              <a:rPr lang="en-US" dirty="0" smtClean="0">
                <a:solidFill>
                  <a:schemeClr val="bg2">
                    <a:lumMod val="10000"/>
                  </a:schemeClr>
                </a:solidFill>
                <a:latin typeface="Times New Roman" panose="02020603050405020304" pitchFamily="18" charset="0"/>
                <a:cs typeface="Times New Roman" panose="02020603050405020304" pitchFamily="18" charset="0"/>
              </a:rPr>
              <a:t>2019</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lgn="just">
              <a:buNone/>
            </a:pPr>
            <a:r>
              <a:rPr lang="en-US" sz="26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600" b="1" dirty="0" err="1">
                <a:solidFill>
                  <a:schemeClr val="accent2">
                    <a:lumMod val="50000"/>
                  </a:schemeClr>
                </a:solidFill>
                <a:latin typeface="Times New Roman" panose="02020603050405020304" pitchFamily="18" charset="0"/>
                <a:cs typeface="Times New Roman" panose="02020603050405020304" pitchFamily="18" charset="0"/>
              </a:rPr>
              <a:t>PVDF+Graphene</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marL="0" indent="0" algn="just">
              <a:buNone/>
            </a:pPr>
            <a:r>
              <a:rPr lang="en-US" sz="2600" dirty="0">
                <a:solidFill>
                  <a:schemeClr val="bg2">
                    <a:lumMod val="10000"/>
                  </a:schemeClr>
                </a:solidFill>
                <a:latin typeface="Times New Roman" panose="02020603050405020304" pitchFamily="18" charset="0"/>
                <a:cs typeface="Times New Roman" panose="02020603050405020304" pitchFamily="18" charset="0"/>
              </a:rPr>
              <a:t>This was our lab early experiment with graphene. first of all, graphene oxide was papered by modified Hummer’s method .The resulting Graphene oxide powder was reduced to RGO by Hydrazine then GO </a:t>
            </a:r>
            <a:r>
              <a:rPr lang="en-US" sz="2600" dirty="0" smtClean="0">
                <a:solidFill>
                  <a:schemeClr val="bg2">
                    <a:lumMod val="10000"/>
                  </a:schemeClr>
                </a:solidFill>
                <a:latin typeface="Times New Roman" panose="02020603050405020304" pitchFamily="18" charset="0"/>
                <a:cs typeface="Times New Roman" panose="02020603050405020304" pitchFamily="18" charset="0"/>
              </a:rPr>
              <a:t>or </a:t>
            </a:r>
            <a:r>
              <a:rPr lang="en-US" sz="2600" dirty="0">
                <a:solidFill>
                  <a:schemeClr val="bg2">
                    <a:lumMod val="10000"/>
                  </a:schemeClr>
                </a:solidFill>
                <a:latin typeface="Times New Roman" panose="02020603050405020304" pitchFamily="18" charset="0"/>
                <a:cs typeface="Times New Roman" panose="02020603050405020304" pitchFamily="18" charset="0"/>
              </a:rPr>
              <a:t>RGO was mixed with </a:t>
            </a:r>
            <a:r>
              <a:rPr lang="en-US" sz="2600" dirty="0" err="1">
                <a:solidFill>
                  <a:schemeClr val="bg2">
                    <a:lumMod val="10000"/>
                  </a:schemeClr>
                </a:solidFill>
                <a:latin typeface="Times New Roman" panose="02020603050405020304" pitchFamily="18" charset="0"/>
                <a:cs typeface="Times New Roman" panose="02020603050405020304" pitchFamily="18" charset="0"/>
              </a:rPr>
              <a:t>PolyVinylidene</a:t>
            </a:r>
            <a:r>
              <a:rPr lang="en-US" sz="2600" dirty="0">
                <a:solidFill>
                  <a:schemeClr val="bg2">
                    <a:lumMod val="10000"/>
                  </a:schemeClr>
                </a:solidFill>
                <a:latin typeface="Times New Roman" panose="02020603050405020304" pitchFamily="18" charset="0"/>
                <a:cs typeface="Times New Roman" panose="02020603050405020304" pitchFamily="18" charset="0"/>
              </a:rPr>
              <a:t> Fluoride(PVDF) to obtain </a:t>
            </a:r>
            <a:r>
              <a:rPr lang="en-US" sz="2600" dirty="0" smtClean="0">
                <a:solidFill>
                  <a:schemeClr val="bg2">
                    <a:lumMod val="10000"/>
                  </a:schemeClr>
                </a:solidFill>
                <a:latin typeface="Times New Roman" panose="02020603050405020304" pitchFamily="18" charset="0"/>
                <a:cs typeface="Times New Roman" panose="02020603050405020304" pitchFamily="18" charset="0"/>
              </a:rPr>
              <a:t>nanostructured </a:t>
            </a:r>
            <a:r>
              <a:rPr lang="en-US" sz="2600" dirty="0" smtClean="0">
                <a:solidFill>
                  <a:schemeClr val="tx2">
                    <a:lumMod val="50000"/>
                  </a:schemeClr>
                </a:solidFill>
                <a:latin typeface="Times New Roman" panose="02020603050405020304" pitchFamily="18" charset="0"/>
                <a:cs typeface="Times New Roman" panose="02020603050405020304" pitchFamily="18" charset="0"/>
              </a:rPr>
              <a:t>composites</a:t>
            </a:r>
            <a:r>
              <a:rPr lang="en-US" sz="2600" dirty="0" smtClean="0">
                <a:solidFill>
                  <a:schemeClr val="bg2">
                    <a:lumMod val="10000"/>
                  </a:schemeClr>
                </a:solidFill>
                <a:latin typeface="Times New Roman" panose="02020603050405020304" pitchFamily="18" charset="0"/>
                <a:cs typeface="Times New Roman" panose="02020603050405020304" pitchFamily="18" charset="0"/>
              </a:rPr>
              <a:t> materials. Electrical properties of nanocomposites were studied and determine permeability which increase in presence of graphene so this composite can be used  in different applications(pyroelectric material, pressure detectors).</a:t>
            </a:r>
          </a:p>
          <a:p>
            <a:pPr marL="0" indent="0" algn="just">
              <a:buNone/>
            </a:pPr>
            <a:r>
              <a:rPr lang="en-US" dirty="0" smtClean="0">
                <a:solidFill>
                  <a:schemeClr val="bg2">
                    <a:lumMod val="10000"/>
                  </a:schemeClr>
                </a:solidFill>
                <a:latin typeface="Times New Roman" panose="02020603050405020304" pitchFamily="18" charset="0"/>
                <a:cs typeface="Times New Roman" panose="02020603050405020304" pitchFamily="18" charset="0"/>
              </a:rPr>
              <a:t>(G </a:t>
            </a:r>
            <a:r>
              <a:rPr lang="en-US" dirty="0" smtClean="0">
                <a:solidFill>
                  <a:schemeClr val="bg2">
                    <a:lumMod val="10000"/>
                  </a:schemeClr>
                </a:solidFill>
                <a:latin typeface="Times New Roman" panose="02020603050405020304" pitchFamily="18" charset="0"/>
                <a:cs typeface="Times New Roman" panose="02020603050405020304" pitchFamily="18" charset="0"/>
              </a:rPr>
              <a:t>Sabbag,M.A.Batal,M.B.Karman-2018).   </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endParaRPr lang="ar-SY" dirty="0"/>
          </a:p>
        </p:txBody>
      </p:sp>
    </p:spTree>
    <p:extLst>
      <p:ext uri="{BB962C8B-B14F-4D97-AF65-F5344CB8AC3E}">
        <p14:creationId xmlns:p14="http://schemas.microsoft.com/office/powerpoint/2010/main" val="26027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6046" y="687902"/>
            <a:ext cx="7498424" cy="627294"/>
          </a:xfrm>
        </p:spPr>
        <p:txBody>
          <a:bodyPr>
            <a:no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1-Nanocomposites</a:t>
            </a:r>
            <a:r>
              <a:rPr lang="en-US" sz="2000" b="1" dirty="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polymer+ Nanostructured </a:t>
            </a:r>
            <a:r>
              <a:rPr lang="en-US" sz="2000" b="1" dirty="0">
                <a:solidFill>
                  <a:srgbClr val="002060"/>
                </a:solidFill>
                <a:latin typeface="Times New Roman" panose="02020603050405020304" pitchFamily="18" charset="0"/>
                <a:cs typeface="Times New Roman" panose="02020603050405020304" pitchFamily="18" charset="0"/>
              </a:rPr>
              <a:t>materials)</a:t>
            </a:r>
            <a:endParaRPr lang="ar-SY" sz="20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912919" y="1674421"/>
            <a:ext cx="9546769" cy="4393870"/>
          </a:xfrm>
        </p:spPr>
        <p:txBody>
          <a:bodyPr>
            <a:normAutofit fontScale="47500" lnSpcReduction="20000"/>
          </a:bodyPr>
          <a:lstStyle/>
          <a:p>
            <a:pPr marL="0" indent="0">
              <a:buNone/>
            </a:pPr>
            <a:r>
              <a:rPr lang="el-GR" sz="4200" dirty="0" smtClean="0">
                <a:solidFill>
                  <a:schemeClr val="accent2">
                    <a:lumMod val="50000"/>
                  </a:schemeClr>
                </a:solidFill>
                <a:latin typeface="Times New Roman" panose="02020603050405020304" pitchFamily="18" charset="0"/>
                <a:cs typeface="Times New Roman" panose="02020603050405020304" pitchFamily="18" charset="0"/>
              </a:rPr>
              <a:t>Β</a:t>
            </a:r>
            <a:r>
              <a:rPr lang="en-US" sz="4200" b="1" dirty="0" smtClean="0">
                <a:solidFill>
                  <a:schemeClr val="accent2">
                    <a:lumMod val="50000"/>
                  </a:schemeClr>
                </a:solidFill>
                <a:latin typeface="Times New Roman" panose="02020603050405020304" pitchFamily="18" charset="0"/>
                <a:cs typeface="Times New Roman" panose="02020603050405020304" pitchFamily="18" charset="0"/>
              </a:rPr>
              <a:t>-MnO</a:t>
            </a:r>
            <a:r>
              <a:rPr lang="en-US" sz="4200" b="1" baseline="-25000" dirty="0" smtClean="0">
                <a:solidFill>
                  <a:schemeClr val="accent2">
                    <a:lumMod val="50000"/>
                  </a:schemeClr>
                </a:solidFill>
                <a:latin typeface="Times New Roman" panose="02020603050405020304" pitchFamily="18" charset="0"/>
                <a:cs typeface="Times New Roman" panose="02020603050405020304" pitchFamily="18" charset="0"/>
              </a:rPr>
              <a:t>2</a:t>
            </a:r>
            <a:r>
              <a:rPr lang="en-US" sz="4200" b="1" dirty="0">
                <a:solidFill>
                  <a:schemeClr val="accent2">
                    <a:lumMod val="50000"/>
                  </a:schemeClr>
                </a:solidFill>
                <a:latin typeface="Times New Roman" panose="02020603050405020304" pitchFamily="18" charset="0"/>
                <a:cs typeface="Times New Roman" panose="02020603050405020304" pitchFamily="18" charset="0"/>
              </a:rPr>
              <a:t>+ PVDF</a:t>
            </a:r>
            <a:r>
              <a:rPr lang="en-US" sz="4200" dirty="0">
                <a:solidFill>
                  <a:schemeClr val="accent2">
                    <a:lumMod val="50000"/>
                  </a:schemeClr>
                </a:solidFill>
                <a:latin typeface="Times New Roman" panose="02020603050405020304" pitchFamily="18" charset="0"/>
                <a:cs typeface="Times New Roman" panose="02020603050405020304" pitchFamily="18" charset="0"/>
              </a:rPr>
              <a:t>: </a:t>
            </a:r>
          </a:p>
          <a:p>
            <a:pPr marL="0" indent="0" algn="just">
              <a:buNone/>
            </a:pPr>
            <a:r>
              <a:rPr lang="en-US" sz="3800" dirty="0">
                <a:solidFill>
                  <a:schemeClr val="tx2">
                    <a:lumMod val="50000"/>
                  </a:schemeClr>
                </a:solidFill>
                <a:latin typeface="Times New Roman" panose="02020603050405020304" pitchFamily="18" charset="0"/>
                <a:cs typeface="Times New Roman" panose="02020603050405020304" pitchFamily="18" charset="0"/>
              </a:rPr>
              <a:t>for microwave </a:t>
            </a:r>
            <a:r>
              <a:rPr lang="en-US" sz="3800" dirty="0" smtClean="0">
                <a:solidFill>
                  <a:schemeClr val="tx2">
                    <a:lumMod val="50000"/>
                  </a:schemeClr>
                </a:solidFill>
                <a:latin typeface="Times New Roman" panose="02020603050405020304" pitchFamily="18" charset="0"/>
                <a:cs typeface="Times New Roman" panose="02020603050405020304" pitchFamily="18" charset="0"/>
              </a:rPr>
              <a:t>attenuation (absorption and scattering) with </a:t>
            </a:r>
            <a:r>
              <a:rPr lang="en-US" sz="3800" dirty="0">
                <a:solidFill>
                  <a:schemeClr val="tx2">
                    <a:lumMod val="50000"/>
                  </a:schemeClr>
                </a:solidFill>
                <a:latin typeface="Times New Roman" panose="02020603050405020304" pitchFamily="18" charset="0"/>
                <a:cs typeface="Times New Roman" panose="02020603050405020304" pitchFamily="18" charset="0"/>
              </a:rPr>
              <a:t>different thickness </a:t>
            </a:r>
            <a:r>
              <a:rPr lang="en-US" sz="3800" dirty="0" smtClean="0">
                <a:solidFill>
                  <a:schemeClr val="tx2">
                    <a:lumMod val="50000"/>
                  </a:schemeClr>
                </a:solidFill>
                <a:latin typeface="Times New Roman" panose="02020603050405020304" pitchFamily="18" charset="0"/>
                <a:cs typeface="Times New Roman" panose="02020603050405020304" pitchFamily="18" charset="0"/>
              </a:rPr>
              <a:t>samples </a:t>
            </a:r>
            <a:r>
              <a:rPr lang="en-US" sz="3800" dirty="0">
                <a:solidFill>
                  <a:schemeClr val="tx2">
                    <a:lumMod val="50000"/>
                  </a:schemeClr>
                </a:solidFill>
                <a:latin typeface="Times New Roman" panose="02020603050405020304" pitchFamily="18" charset="0"/>
                <a:cs typeface="Times New Roman" panose="02020603050405020304" pitchFamily="18" charset="0"/>
              </a:rPr>
              <a:t>,the return lose RL was measured achieving </a:t>
            </a:r>
            <a:r>
              <a:rPr lang="en-US" sz="3800" dirty="0" smtClean="0">
                <a:solidFill>
                  <a:schemeClr val="tx2">
                    <a:lumMod val="50000"/>
                  </a:schemeClr>
                </a:solidFill>
                <a:latin typeface="Times New Roman" panose="02020603050405020304" pitchFamily="18" charset="0"/>
                <a:cs typeface="Times New Roman" panose="02020603050405020304" pitchFamily="18" charset="0"/>
              </a:rPr>
              <a:t>-79.81dB </a:t>
            </a:r>
            <a:r>
              <a:rPr lang="en-US" sz="3800" dirty="0">
                <a:solidFill>
                  <a:schemeClr val="tx2">
                    <a:lumMod val="50000"/>
                  </a:schemeClr>
                </a:solidFill>
                <a:latin typeface="Times New Roman" panose="02020603050405020304" pitchFamily="18" charset="0"/>
                <a:cs typeface="Times New Roman" panose="02020603050405020304" pitchFamily="18" charset="0"/>
              </a:rPr>
              <a:t>referring to high absorption </a:t>
            </a:r>
            <a:r>
              <a:rPr lang="en-US" sz="3800" dirty="0" smtClean="0">
                <a:solidFill>
                  <a:schemeClr val="tx2">
                    <a:lumMod val="50000"/>
                  </a:schemeClr>
                </a:solidFill>
                <a:latin typeface="Times New Roman" panose="02020603050405020304" pitchFamily="18" charset="0"/>
                <a:cs typeface="Times New Roman" panose="02020603050405020304" pitchFamily="18" charset="0"/>
              </a:rPr>
              <a:t>energy</a:t>
            </a:r>
            <a:r>
              <a:rPr lang="en-US" sz="2900" dirty="0" smtClean="0">
                <a:solidFill>
                  <a:schemeClr val="tx2">
                    <a:lumMod val="50000"/>
                  </a:schemeClr>
                </a:solidFill>
                <a:latin typeface="Times New Roman" panose="02020603050405020304" pitchFamily="18" charset="0"/>
                <a:cs typeface="Times New Roman" panose="02020603050405020304" pitchFamily="18" charset="0"/>
              </a:rPr>
              <a:t>.(</a:t>
            </a:r>
            <a:r>
              <a:rPr lang="en-US" sz="2900" dirty="0" smtClean="0">
                <a:solidFill>
                  <a:schemeClr val="tx2">
                    <a:lumMod val="50000"/>
                  </a:schemeClr>
                </a:solidFill>
                <a:latin typeface="Times New Roman" panose="02020603050405020304" pitchFamily="18" charset="0"/>
                <a:cs typeface="Times New Roman" panose="02020603050405020304" pitchFamily="18" charset="0"/>
              </a:rPr>
              <a:t>Beslahlo,Karman</a:t>
            </a:r>
            <a:r>
              <a:rPr lang="en-US" sz="2900" dirty="0">
                <a:solidFill>
                  <a:schemeClr val="tx2">
                    <a:lumMod val="50000"/>
                  </a:schemeClr>
                </a:solidFill>
                <a:latin typeface="Times New Roman" panose="02020603050405020304" pitchFamily="18" charset="0"/>
                <a:cs typeface="Times New Roman" panose="02020603050405020304" pitchFamily="18" charset="0"/>
              </a:rPr>
              <a:t>-</a:t>
            </a:r>
            <a:r>
              <a:rPr lang="en-US" sz="2900" dirty="0" smtClean="0">
                <a:solidFill>
                  <a:schemeClr val="tx2">
                    <a:lumMod val="50000"/>
                  </a:schemeClr>
                </a:solidFill>
                <a:latin typeface="Times New Roman" panose="02020603050405020304" pitchFamily="18" charset="0"/>
                <a:cs typeface="Times New Roman" panose="02020603050405020304" pitchFamily="18" charset="0"/>
              </a:rPr>
              <a:t>2015</a:t>
            </a:r>
            <a:r>
              <a:rPr lang="en-US" sz="2900"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lgn="just">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900" dirty="0" smtClean="0">
                <a:solidFill>
                  <a:schemeClr val="tx2">
                    <a:lumMod val="50000"/>
                  </a:schemeClr>
                </a:solidFill>
                <a:latin typeface="Times New Roman" panose="02020603050405020304" pitchFamily="18" charset="0"/>
                <a:cs typeface="Times New Roman" panose="02020603050405020304" pitchFamily="18" charset="0"/>
              </a:rPr>
              <a:t>fig(1) </a:t>
            </a:r>
            <a:r>
              <a:rPr lang="en-US" sz="2900" dirty="0" err="1" smtClean="0">
                <a:solidFill>
                  <a:schemeClr val="tx2">
                    <a:lumMod val="50000"/>
                  </a:schemeClr>
                </a:solidFill>
                <a:latin typeface="Times New Roman" panose="02020603050405020304" pitchFamily="18" charset="0"/>
                <a:cs typeface="Times New Roman" panose="02020603050405020304" pitchFamily="18" charset="0"/>
              </a:rPr>
              <a:t>Retunre</a:t>
            </a:r>
            <a:r>
              <a:rPr lang="en-US" sz="2900" dirty="0" smtClean="0">
                <a:solidFill>
                  <a:schemeClr val="tx2">
                    <a:lumMod val="50000"/>
                  </a:schemeClr>
                </a:solidFill>
                <a:latin typeface="Times New Roman" panose="02020603050405020304" pitchFamily="18" charset="0"/>
                <a:cs typeface="Times New Roman" panose="02020603050405020304" pitchFamily="18" charset="0"/>
              </a:rPr>
              <a:t> lose as function of frequency X-band</a:t>
            </a:r>
          </a:p>
          <a:p>
            <a:pPr marL="0" indent="0" algn="just">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ar-S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952" y="2838202"/>
            <a:ext cx="5379420" cy="273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6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2-Nanostructured </a:t>
            </a:r>
            <a:r>
              <a:rPr lang="en-US" sz="2800" b="1" dirty="0">
                <a:solidFill>
                  <a:srgbClr val="002060"/>
                </a:solidFill>
                <a:latin typeface="Times New Roman" panose="02020603050405020304" pitchFamily="18" charset="0"/>
                <a:cs typeface="Times New Roman" panose="02020603050405020304" pitchFamily="18" charset="0"/>
              </a:rPr>
              <a:t>materials: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93175" y="1598885"/>
            <a:ext cx="9167750" cy="4091669"/>
          </a:xfrm>
        </p:spPr>
        <p:txBody>
          <a:bodyPr>
            <a:normAutofit/>
          </a:bodyPr>
          <a:lstStyle/>
          <a:p>
            <a:pPr marL="0" indent="0">
              <a:buNone/>
            </a:pPr>
            <a:r>
              <a:rPr lang="en-US" dirty="0"/>
              <a:t>Our early research was producing nanostructured  materials to be used as </a:t>
            </a:r>
            <a:r>
              <a:rPr lang="en-US" b="1" u="sng" dirty="0"/>
              <a:t>gas </a:t>
            </a:r>
            <a:r>
              <a:rPr lang="en-US" b="1" u="sng" dirty="0" smtClean="0"/>
              <a:t>-------</a:t>
            </a:r>
            <a:r>
              <a:rPr lang="en-US" sz="2000" b="1" dirty="0">
                <a:solidFill>
                  <a:schemeClr val="accent2">
                    <a:lumMod val="50000"/>
                  </a:schemeClr>
                </a:solidFill>
              </a:rPr>
              <a:t> </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SnO</a:t>
            </a:r>
            <a:r>
              <a:rPr lang="en-US" sz="2000" b="1" baseline="-25000" dirty="0" smtClean="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+CuO </a:t>
            </a:r>
            <a:r>
              <a:rPr lang="en-US" sz="2000" b="1" dirty="0">
                <a:solidFill>
                  <a:schemeClr val="accent2">
                    <a:lumMod val="50000"/>
                  </a:schemeClr>
                </a:solidFill>
                <a:latin typeface="Times New Roman" panose="02020603050405020304" pitchFamily="18" charset="0"/>
                <a:cs typeface="Times New Roman" panose="02020603050405020304" pitchFamily="18" charset="0"/>
              </a:rPr>
              <a:t>or SnO</a:t>
            </a:r>
            <a:r>
              <a:rPr lang="en-US" sz="2000" b="1" baseline="-25000" dirty="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a:solidFill>
                  <a:schemeClr val="accent2">
                    <a:lumMod val="50000"/>
                  </a:schemeClr>
                </a:solidFill>
                <a:latin typeface="Times New Roman" panose="02020603050405020304" pitchFamily="18" charset="0"/>
                <a:cs typeface="Times New Roman" panose="02020603050405020304" pitchFamily="18" charset="0"/>
              </a:rPr>
              <a:t>+Fe</a:t>
            </a:r>
            <a:r>
              <a:rPr lang="en-US" sz="2000" b="1" baseline="-25000" dirty="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a:solidFill>
                  <a:schemeClr val="accent2">
                    <a:lumMod val="50000"/>
                  </a:schemeClr>
                </a:solidFill>
                <a:latin typeface="Times New Roman" panose="02020603050405020304" pitchFamily="18" charset="0"/>
                <a:cs typeface="Times New Roman" panose="02020603050405020304" pitchFamily="18" charset="0"/>
              </a:rPr>
              <a:t>O</a:t>
            </a:r>
            <a:r>
              <a:rPr lang="en-US" sz="2000" b="1" baseline="-25000" dirty="0">
                <a:solidFill>
                  <a:schemeClr val="accent2">
                    <a:lumMod val="50000"/>
                  </a:schemeClr>
                </a:solidFill>
                <a:latin typeface="Times New Roman" panose="02020603050405020304" pitchFamily="18" charset="0"/>
                <a:cs typeface="Times New Roman" panose="02020603050405020304" pitchFamily="18" charset="0"/>
              </a:rPr>
              <a:t>3 </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p>
          <a:p>
            <a:pPr marL="0" indent="0">
              <a:buNone/>
            </a:pPr>
            <a:r>
              <a:rPr lang="en-US" dirty="0">
                <a:solidFill>
                  <a:schemeClr val="tx2">
                    <a:lumMod val="50000"/>
                  </a:schemeClr>
                </a:solidFill>
                <a:latin typeface="Times New Roman" panose="02020603050405020304" pitchFamily="18" charset="0"/>
                <a:cs typeface="Times New Roman" panose="02020603050405020304" pitchFamily="18" charset="0"/>
              </a:rPr>
              <a:t>was synthesized by Sol-Gel method ,then it was deposited to form thin  films by spin/deep coating. Then it was tested   for H</a:t>
            </a:r>
            <a:r>
              <a:rPr lang="en-US" baseline="-25000" dirty="0">
                <a:solidFill>
                  <a:schemeClr val="tx2">
                    <a:lumMod val="50000"/>
                  </a:schemeClr>
                </a:solidFill>
                <a:latin typeface="Times New Roman" panose="02020603050405020304" pitchFamily="18" charset="0"/>
                <a:cs typeface="Times New Roman" panose="02020603050405020304" pitchFamily="18" charset="0"/>
              </a:rPr>
              <a:t>2</a:t>
            </a:r>
            <a:r>
              <a:rPr lang="en-US" dirty="0">
                <a:solidFill>
                  <a:schemeClr val="tx2">
                    <a:lumMod val="50000"/>
                  </a:schemeClr>
                </a:solidFill>
                <a:latin typeface="Times New Roman" panose="02020603050405020304" pitchFamily="18" charset="0"/>
                <a:cs typeface="Times New Roman" panose="02020603050405020304" pitchFamily="18" charset="0"/>
              </a:rPr>
              <a:t>,H</a:t>
            </a:r>
            <a:r>
              <a:rPr lang="en-US" baseline="-25000" dirty="0">
                <a:solidFill>
                  <a:schemeClr val="tx2">
                    <a:lumMod val="50000"/>
                  </a:schemeClr>
                </a:solidFill>
                <a:latin typeface="Times New Roman" panose="02020603050405020304" pitchFamily="18" charset="0"/>
                <a:cs typeface="Times New Roman" panose="02020603050405020304" pitchFamily="18" charset="0"/>
              </a:rPr>
              <a:t>2</a:t>
            </a:r>
            <a:r>
              <a:rPr lang="en-US" dirty="0">
                <a:solidFill>
                  <a:schemeClr val="tx2">
                    <a:lumMod val="50000"/>
                  </a:schemeClr>
                </a:solidFill>
                <a:latin typeface="Times New Roman" panose="02020603050405020304" pitchFamily="18" charset="0"/>
                <a:cs typeface="Times New Roman" panose="02020603050405020304" pitchFamily="18" charset="0"/>
              </a:rPr>
              <a:t>S </a:t>
            </a:r>
            <a:r>
              <a:rPr lang="en-US" dirty="0" smtClean="0">
                <a:solidFill>
                  <a:schemeClr val="tx2">
                    <a:lumMod val="50000"/>
                  </a:schemeClr>
                </a:solidFill>
                <a:latin typeface="Times New Roman" panose="02020603050405020304" pitchFamily="18" charset="0"/>
                <a:cs typeface="Times New Roman" panose="02020603050405020304" pitchFamily="18" charset="0"/>
              </a:rPr>
              <a:t>detection, </a:t>
            </a:r>
            <a:r>
              <a:rPr lang="en-US" dirty="0">
                <a:solidFill>
                  <a:schemeClr val="tx2">
                    <a:lumMod val="50000"/>
                  </a:schemeClr>
                </a:solidFill>
                <a:latin typeface="Times New Roman" panose="02020603050405020304" pitchFamily="18" charset="0"/>
                <a:cs typeface="Times New Roman" panose="02020603050405020304" pitchFamily="18" charset="0"/>
              </a:rPr>
              <a:t>showing high sensitivity at </a:t>
            </a:r>
            <a:r>
              <a:rPr lang="en-US" dirty="0" smtClean="0">
                <a:solidFill>
                  <a:schemeClr val="tx2">
                    <a:lumMod val="50000"/>
                  </a:schemeClr>
                </a:solidFill>
                <a:latin typeface="Times New Roman" panose="02020603050405020304" pitchFamily="18" charset="0"/>
                <a:cs typeface="Times New Roman" panose="02020603050405020304" pitchFamily="18" charset="0"/>
              </a:rPr>
              <a:t>250°C</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a:t>
            </a:r>
            <a:r>
              <a:rPr lang="en-US" sz="1400" dirty="0" err="1">
                <a:solidFill>
                  <a:schemeClr val="tx2">
                    <a:lumMod val="50000"/>
                  </a:schemeClr>
                </a:solidFill>
                <a:latin typeface="Times New Roman" panose="02020603050405020304" pitchFamily="18" charset="0"/>
                <a:cs typeface="Times New Roman" panose="02020603050405020304" pitchFamily="18" charset="0"/>
              </a:rPr>
              <a:t>Jneed</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tx2">
                    <a:lumMod val="50000"/>
                  </a:schemeClr>
                </a:solidFill>
                <a:latin typeface="Times New Roman" panose="02020603050405020304" pitchFamily="18" charset="0"/>
                <a:cs typeface="Times New Roman" panose="02020603050405020304" pitchFamily="18" charset="0"/>
              </a:rPr>
              <a:t>Nashed</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 Batal-2010)</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000" b="1" dirty="0">
                <a:solidFill>
                  <a:schemeClr val="accent2">
                    <a:lumMod val="50000"/>
                  </a:schemeClr>
                </a:solidFill>
                <a:latin typeface="Times New Roman" panose="02020603050405020304" pitchFamily="18" charset="0"/>
                <a:cs typeface="Times New Roman" panose="02020603050405020304" pitchFamily="18" charset="0"/>
              </a:rPr>
              <a:t>SnO</a:t>
            </a:r>
            <a:r>
              <a:rPr lang="en-US" sz="1100" b="1" dirty="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a:solidFill>
                  <a:schemeClr val="accent2">
                    <a:lumMod val="50000"/>
                  </a:schemeClr>
                </a:solidFill>
                <a:latin typeface="Times New Roman" panose="02020603050405020304" pitchFamily="18" charset="0"/>
                <a:cs typeface="Times New Roman" panose="02020603050405020304" pitchFamily="18" charset="0"/>
              </a:rPr>
              <a:t>+TiO</a:t>
            </a:r>
            <a:r>
              <a:rPr lang="en-US" sz="1100" b="1" dirty="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a:solidFill>
                  <a:schemeClr val="accent2">
                    <a:lumMod val="50000"/>
                  </a:schemeClr>
                </a:solidFill>
                <a:latin typeface="Times New Roman" panose="02020603050405020304" pitchFamily="18" charset="0"/>
                <a:cs typeface="Times New Roman" panose="02020603050405020304" pitchFamily="18" charset="0"/>
              </a:rPr>
              <a:t>:  (1:1)  </a:t>
            </a:r>
          </a:p>
          <a:p>
            <a:pPr marL="0" indent="0" algn="just">
              <a:buNone/>
            </a:pPr>
            <a:r>
              <a:rPr lang="en-US" dirty="0">
                <a:solidFill>
                  <a:schemeClr val="tx2">
                    <a:lumMod val="50000"/>
                  </a:schemeClr>
                </a:solidFill>
                <a:latin typeface="Times New Roman" panose="02020603050405020304" pitchFamily="18" charset="0"/>
                <a:cs typeface="Times New Roman" panose="02020603050405020304" pitchFamily="18" charset="0"/>
              </a:rPr>
              <a:t>by Sol-Gel method the powder  was prepared and pressed as pellet with sliver paste  as electrode, this samples show enhancing in humidity detection rang (10-80)% </a:t>
            </a:r>
            <a:r>
              <a:rPr lang="en-US" sz="1400" dirty="0" smtClean="0">
                <a:solidFill>
                  <a:schemeClr val="tx2">
                    <a:lumMod val="50000"/>
                  </a:schemeClr>
                </a:solidFill>
                <a:latin typeface="Times New Roman" panose="02020603050405020304" pitchFamily="18" charset="0"/>
                <a:cs typeface="Times New Roman" panose="02020603050405020304" pitchFamily="18" charset="0"/>
              </a:rPr>
              <a:t>(Nasser,Nashed,Batal-2010</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0" indent="0">
              <a:buNone/>
            </a:pP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SnO</a:t>
            </a:r>
            <a:r>
              <a:rPr lang="en-US" sz="1100" b="1" dirty="0" smtClean="0">
                <a:solidFill>
                  <a:schemeClr val="accent2">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a:solidFill>
                  <a:schemeClr val="accent2">
                    <a:lumMod val="50000"/>
                  </a:schemeClr>
                </a:solidFill>
                <a:latin typeface="Times New Roman" panose="02020603050405020304" pitchFamily="18" charset="0"/>
                <a:cs typeface="Times New Roman" panose="02020603050405020304" pitchFamily="18" charset="0"/>
              </a:rPr>
              <a:t>thin film:</a:t>
            </a:r>
          </a:p>
          <a:p>
            <a:pPr marL="0" indent="0">
              <a:buNone/>
            </a:pPr>
            <a:r>
              <a:rPr lang="en-US" dirty="0">
                <a:solidFill>
                  <a:schemeClr val="tx2">
                    <a:lumMod val="50000"/>
                  </a:schemeClr>
                </a:solidFill>
                <a:latin typeface="Times New Roman" panose="02020603050405020304" pitchFamily="18" charset="0"/>
                <a:cs typeface="Times New Roman" panose="02020603050405020304" pitchFamily="18" charset="0"/>
              </a:rPr>
              <a:t>as gas sensor in open system with satisfied </a:t>
            </a:r>
            <a:r>
              <a:rPr lang="en-US" dirty="0" smtClean="0">
                <a:solidFill>
                  <a:schemeClr val="tx2">
                    <a:lumMod val="50000"/>
                  </a:schemeClr>
                </a:solidFill>
                <a:latin typeface="Times New Roman" panose="02020603050405020304" pitchFamily="18" charset="0"/>
                <a:cs typeface="Times New Roman" panose="02020603050405020304" pitchFamily="18" charset="0"/>
              </a:rPr>
              <a:t>result</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.(Jneed,Nashed,Bata-,2013)</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a:p>
            <a:endParaRPr lang="ar-SY" dirty="0">
              <a:solidFill>
                <a:schemeClr val="tx2">
                  <a:lumMod val="50000"/>
                </a:schemeClr>
              </a:solidFill>
            </a:endParaRPr>
          </a:p>
        </p:txBody>
      </p:sp>
    </p:spTree>
    <p:extLst>
      <p:ext uri="{BB962C8B-B14F-4D97-AF65-F5344CB8AC3E}">
        <p14:creationId xmlns:p14="http://schemas.microsoft.com/office/powerpoint/2010/main" val="304353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2-Nanostructured </a:t>
            </a:r>
            <a:r>
              <a:rPr lang="en-US" sz="2800" b="1" dirty="0">
                <a:solidFill>
                  <a:srgbClr val="002060"/>
                </a:solidFill>
                <a:latin typeface="Times New Roman" panose="02020603050405020304" pitchFamily="18" charset="0"/>
                <a:cs typeface="Times New Roman" panose="02020603050405020304" pitchFamily="18" charset="0"/>
              </a:rPr>
              <a:t>materials:</a:t>
            </a:r>
            <a:endParaRPr lang="ar-SY" sz="28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663537" y="1634511"/>
            <a:ext cx="8884477" cy="4091669"/>
          </a:xfrm>
        </p:spPr>
        <p:txBody>
          <a:bodyPr>
            <a:normAutofit/>
          </a:bodyPr>
          <a:lstStyle/>
          <a:p>
            <a:pPr marL="0" indent="0" algn="just">
              <a:buNone/>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2400" b="1" dirty="0" err="1" smtClean="0">
                <a:solidFill>
                  <a:schemeClr val="accent2">
                    <a:lumMod val="50000"/>
                  </a:schemeClr>
                </a:solidFill>
                <a:latin typeface="Times New Roman" panose="02020603050405020304" pitchFamily="18" charset="0"/>
                <a:cs typeface="Times New Roman" panose="02020603050405020304" pitchFamily="18" charset="0"/>
              </a:rPr>
              <a:t>ZnO+Polyaniline</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(PANI</a:t>
            </a:r>
            <a:r>
              <a:rPr lang="en-US" sz="2400" b="1" dirty="0">
                <a:solidFill>
                  <a:schemeClr val="accent2">
                    <a:lumMod val="50000"/>
                  </a:schemeClr>
                </a:solidFill>
                <a:latin typeface="Times New Roman" panose="02020603050405020304" pitchFamily="18" charset="0"/>
                <a:cs typeface="Times New Roman" panose="02020603050405020304" pitchFamily="18" charset="0"/>
              </a:rPr>
              <a:t>):</a:t>
            </a:r>
          </a:p>
          <a:p>
            <a:pPr marL="0" indent="0" algn="just">
              <a:buNone/>
            </a:pPr>
            <a:r>
              <a:rPr lang="en-US" dirty="0" smtClean="0">
                <a:solidFill>
                  <a:schemeClr val="bg2">
                    <a:lumMod val="10000"/>
                  </a:schemeClr>
                </a:solidFill>
                <a:latin typeface="Times New Roman" panose="02020603050405020304" pitchFamily="18" charset="0"/>
                <a:cs typeface="Times New Roman" panose="02020603050405020304" pitchFamily="18" charset="0"/>
              </a:rPr>
              <a:t>For </a:t>
            </a:r>
            <a:r>
              <a:rPr lang="en-US" dirty="0">
                <a:solidFill>
                  <a:schemeClr val="bg2">
                    <a:lumMod val="10000"/>
                  </a:schemeClr>
                </a:solidFill>
                <a:latin typeface="Times New Roman" panose="02020603050405020304" pitchFamily="18" charset="0"/>
                <a:cs typeface="Times New Roman" panose="02020603050405020304" pitchFamily="18" charset="0"/>
              </a:rPr>
              <a:t>volatile materials </a:t>
            </a:r>
            <a:r>
              <a:rPr lang="en-US" dirty="0" smtClean="0">
                <a:solidFill>
                  <a:schemeClr val="bg2">
                    <a:lumMod val="10000"/>
                  </a:schemeClr>
                </a:solidFill>
                <a:latin typeface="Times New Roman" panose="02020603050405020304" pitchFamily="18" charset="0"/>
                <a:cs typeface="Times New Roman" panose="02020603050405020304" pitchFamily="18" charset="0"/>
              </a:rPr>
              <a:t>sensor,  </a:t>
            </a:r>
            <a:r>
              <a:rPr lang="en-US" dirty="0">
                <a:solidFill>
                  <a:schemeClr val="bg2">
                    <a:lumMod val="10000"/>
                  </a:schemeClr>
                </a:solidFill>
                <a:latin typeface="Times New Roman" panose="02020603050405020304" pitchFamily="18" charset="0"/>
                <a:cs typeface="Times New Roman" panose="02020603050405020304" pitchFamily="18" charset="0"/>
              </a:rPr>
              <a:t>in two preparation methods :first one by </a:t>
            </a:r>
            <a:r>
              <a:rPr lang="en-US" dirty="0" err="1">
                <a:solidFill>
                  <a:schemeClr val="bg2">
                    <a:lumMod val="10000"/>
                  </a:schemeClr>
                </a:solidFill>
                <a:latin typeface="Times New Roman" panose="02020603050405020304" pitchFamily="18" charset="0"/>
                <a:cs typeface="Times New Roman" panose="02020603050405020304" pitchFamily="18" charset="0"/>
              </a:rPr>
              <a:t>ZnO</a:t>
            </a:r>
            <a:r>
              <a:rPr lang="en-US" dirty="0">
                <a:solidFill>
                  <a:schemeClr val="bg2">
                    <a:lumMod val="10000"/>
                  </a:schemeClr>
                </a:solidFill>
                <a:latin typeface="Times New Roman" panose="02020603050405020304" pitchFamily="18" charset="0"/>
                <a:cs typeface="Times New Roman" panose="02020603050405020304" pitchFamily="18" charset="0"/>
              </a:rPr>
              <a:t> pellets  </a:t>
            </a:r>
            <a:r>
              <a:rPr lang="en-US" dirty="0" smtClean="0">
                <a:solidFill>
                  <a:schemeClr val="bg2">
                    <a:lumMod val="10000"/>
                  </a:schemeClr>
                </a:solidFill>
                <a:latin typeface="Times New Roman" panose="02020603050405020304" pitchFamily="18" charset="0"/>
                <a:cs typeface="Times New Roman" panose="02020603050405020304" pitchFamily="18" charset="0"/>
              </a:rPr>
              <a:t>nanostructured(Z1,Z2,Z3,Z4) </a:t>
            </a:r>
            <a:r>
              <a:rPr lang="en-US" dirty="0">
                <a:solidFill>
                  <a:schemeClr val="bg2">
                    <a:lumMod val="10000"/>
                  </a:schemeClr>
                </a:solidFill>
                <a:latin typeface="Times New Roman" panose="02020603050405020304" pitchFamily="18" charset="0"/>
                <a:cs typeface="Times New Roman" panose="02020603050405020304" pitchFamily="18" charset="0"/>
              </a:rPr>
              <a:t>were  embedded  in  polyaniline(PANI) dispersion  for different periods of time (1day,3day,6day)  to obtain the hybrid structure. The hybrid samples were faster to detect the target vapor(acetone ,ethanol) with  approximately decrease in  response time to a half  in comparing with </a:t>
            </a:r>
            <a:r>
              <a:rPr lang="en-US" dirty="0" err="1">
                <a:solidFill>
                  <a:schemeClr val="bg2">
                    <a:lumMod val="10000"/>
                  </a:schemeClr>
                </a:solidFill>
                <a:latin typeface="Times New Roman" panose="02020603050405020304" pitchFamily="18" charset="0"/>
                <a:cs typeface="Times New Roman" panose="02020603050405020304" pitchFamily="18" charset="0"/>
              </a:rPr>
              <a:t>ZnO</a:t>
            </a:r>
            <a:r>
              <a:rPr lang="en-US" dirty="0">
                <a:solidFill>
                  <a:schemeClr val="bg2">
                    <a:lumMod val="10000"/>
                  </a:schemeClr>
                </a:solidFill>
                <a:latin typeface="Times New Roman" panose="02020603050405020304" pitchFamily="18" charset="0"/>
                <a:cs typeface="Times New Roman" panose="02020603050405020304" pitchFamily="18" charset="0"/>
              </a:rPr>
              <a:t> pure sample. The sensitivity increase by rising embedding period  reaching  to 86%  for acetone at working temperature(t=90°C</a:t>
            </a:r>
            <a:r>
              <a:rPr lang="en-US" dirty="0" smtClean="0">
                <a:solidFill>
                  <a:schemeClr val="bg2">
                    <a:lumMod val="10000"/>
                  </a:schemeClr>
                </a:solidFill>
                <a:latin typeface="Times New Roman" panose="02020603050405020304" pitchFamily="18" charset="0"/>
                <a:cs typeface="Times New Roman" panose="02020603050405020304" pitchFamily="18" charset="0"/>
              </a:rPr>
              <a:t>).</a:t>
            </a:r>
          </a:p>
          <a:p>
            <a:pPr algn="just">
              <a:buFontTx/>
              <a:buChar char="-"/>
            </a:pPr>
            <a:r>
              <a:rPr lang="en-US" dirty="0" smtClean="0">
                <a:solidFill>
                  <a:schemeClr val="bg2">
                    <a:lumMod val="10000"/>
                  </a:schemeClr>
                </a:solidFill>
              </a:rPr>
              <a:t> </a:t>
            </a:r>
            <a:endParaRPr lang="en-US" dirty="0">
              <a:solidFill>
                <a:schemeClr val="bg2">
                  <a:lumMod val="10000"/>
                </a:schemeClr>
              </a:solidFill>
            </a:endParaRPr>
          </a:p>
          <a:p>
            <a:endParaRPr lang="ar-SY" dirty="0">
              <a:solidFill>
                <a:schemeClr val="bg2">
                  <a:lumMod val="10000"/>
                </a:schemeClr>
              </a:solidFill>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204" y="3859481"/>
            <a:ext cx="3745607" cy="212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34" y="3859481"/>
            <a:ext cx="5037132" cy="164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مستطيل 11"/>
          <p:cNvSpPr/>
          <p:nvPr/>
        </p:nvSpPr>
        <p:spPr>
          <a:xfrm>
            <a:off x="1876483" y="6023565"/>
            <a:ext cx="3655168" cy="261610"/>
          </a:xfrm>
          <a:prstGeom prst="rect">
            <a:avLst/>
          </a:prstGeom>
        </p:spPr>
        <p:txBody>
          <a:bodyPr wrap="none">
            <a:spAutoFit/>
          </a:bodyPr>
          <a:lstStyle/>
          <a:p>
            <a:r>
              <a:rPr lang="en-US" sz="1100" b="1" dirty="0" smtClean="0">
                <a:solidFill>
                  <a:schemeClr val="bg2">
                    <a:lumMod val="10000"/>
                  </a:schemeClr>
                </a:solidFill>
              </a:rPr>
              <a:t>Fig(2):Sensitivity </a:t>
            </a:r>
            <a:r>
              <a:rPr lang="en-US" sz="1100" b="1" dirty="0">
                <a:solidFill>
                  <a:schemeClr val="bg2">
                    <a:lumMod val="10000"/>
                  </a:schemeClr>
                </a:solidFill>
              </a:rPr>
              <a:t>as a  function of embedding period</a:t>
            </a:r>
          </a:p>
        </p:txBody>
      </p:sp>
    </p:spTree>
    <p:extLst>
      <p:ext uri="{BB962C8B-B14F-4D97-AF65-F5344CB8AC3E}">
        <p14:creationId xmlns:p14="http://schemas.microsoft.com/office/powerpoint/2010/main" val="269632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rgbClr val="FFFFFF"/>
      </a:dk1>
      <a:lt1>
        <a:sysClr val="window" lastClr="FFFFFF"/>
      </a:lt1>
      <a:dk2>
        <a:srgbClr val="242852"/>
      </a:dk2>
      <a:lt2>
        <a:srgbClr val="ACCBF9"/>
      </a:lt2>
      <a:accent1>
        <a:srgbClr val="4A66AC"/>
      </a:accent1>
      <a:accent2>
        <a:srgbClr val="C00000"/>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1673</TotalTime>
  <Words>2219</Words>
  <Application>Microsoft Office PowerPoint</Application>
  <PresentationFormat>مخصص</PresentationFormat>
  <Paragraphs>167</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Facet</vt:lpstr>
      <vt:lpstr>Review of Nanostructured Materials in Aleppo University  </vt:lpstr>
      <vt:lpstr>Stuff members: </vt:lpstr>
      <vt:lpstr>Classifications:</vt:lpstr>
      <vt:lpstr>Now: our work focus on carbon allotropes</vt:lpstr>
      <vt:lpstr>Now: our work focus on carbon allotropes </vt:lpstr>
      <vt:lpstr>1-Nanocomposites:(polymer +Nanostructured materials)</vt:lpstr>
      <vt:lpstr>1-Nanocomposites:(polymer+ Nanostructured materials)</vt:lpstr>
      <vt:lpstr>2-Nanostructured materials:</vt:lpstr>
      <vt:lpstr>2-Nanostructured materials:</vt:lpstr>
      <vt:lpstr>2-Nanostructured materials:</vt:lpstr>
      <vt:lpstr>Further application of Nanostructured materials :</vt:lpstr>
      <vt:lpstr>2-Nanostructured materials:</vt:lpstr>
      <vt:lpstr>2-Nanostructured materials:</vt:lpstr>
      <vt:lpstr>2-Nanostructured materials</vt:lpstr>
      <vt:lpstr>3-Quantum Dots(QDs):</vt:lpstr>
      <vt:lpstr>3-Quantum Dots(QDs):</vt:lpstr>
      <vt:lpstr>3-Quantum Dots(QDs):</vt:lpstr>
      <vt:lpstr>Pharmacy faculty:</vt:lpstr>
      <vt:lpstr>Some of pharmacy faculty contribution </vt:lpstr>
      <vt:lpstr>Some of pharmacy faculty contribution </vt:lpstr>
      <vt:lpstr>Some of pharmacy faculty contribution </vt:lpstr>
      <vt:lpstr>Some of pharmacy faculty contribution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user1</cp:lastModifiedBy>
  <cp:revision>72</cp:revision>
  <dcterms:created xsi:type="dcterms:W3CDTF">2019-12-01T12:05:06Z</dcterms:created>
  <dcterms:modified xsi:type="dcterms:W3CDTF">2019-12-10T15:58:19Z</dcterms:modified>
</cp:coreProperties>
</file>