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E9E7D083-447E-4C6D-BA3E-EC27B139B1E6}">
          <p14:sldIdLst>
            <p14:sldId id="262"/>
            <p14:sldId id="265"/>
            <p14:sldId id="266"/>
            <p14:sldId id="267"/>
            <p14:sldId id="268"/>
            <p14:sldId id="269"/>
            <p14:sldId id="270"/>
            <p14:sldId id="271"/>
            <p14:sldId id="272"/>
            <p14:sldId id="273"/>
            <p14:sldId id="274"/>
            <p14:sldId id="275"/>
            <p14:sldId id="276"/>
            <p14:sldId id="277"/>
            <p14:sldId id="278"/>
            <p14:sldId id="279"/>
          </p14:sldIdLst>
        </p14:section>
        <p14:section name="Untitled Section" id="{7EEB6B4A-25E9-4F5D-9CF0-AF6A6A9B8E92}">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8318" y="1843610"/>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25844" y="4118220"/>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2C8B3-B7EE-408B-875C-CCB25BB34259}"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821766" y="162143"/>
            <a:ext cx="466532" cy="466532"/>
          </a:xfrm>
          <a:prstGeom prst="rect">
            <a:avLst/>
          </a:prstGeom>
        </p:spPr>
      </p:pic>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9491104" y="135086"/>
            <a:ext cx="520646" cy="520646"/>
          </a:xfrm>
          <a:prstGeom prst="rect">
            <a:avLst/>
          </a:prstGeom>
        </p:spPr>
      </p:pic>
      <p:pic>
        <p:nvPicPr>
          <p:cNvPr id="9" name="Picture 8"/>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8656435" y="135086"/>
            <a:ext cx="521324" cy="520646"/>
          </a:xfrm>
          <a:prstGeom prst="rect">
            <a:avLst/>
          </a:prstGeom>
        </p:spPr>
      </p:pic>
      <p:pic>
        <p:nvPicPr>
          <p:cNvPr id="10" name="Picture 9"/>
          <p:cNvPicPr>
            <a:picLocks noChangeAspect="1"/>
          </p:cNvPicPr>
          <p:nvPr userDrawn="1"/>
        </p:nvPicPr>
        <p:blipFill>
          <a:blip r:embed="rId5" cstate="print">
            <a:extLst>
              <a:ext uri="{28A0092B-C50C-407E-A947-70E740481C1C}">
                <a14:useLocalDpi xmlns="" xmlns:a14="http://schemas.microsoft.com/office/drawing/2010/main" val="0"/>
              </a:ext>
            </a:extLst>
          </a:blip>
          <a:stretch>
            <a:fillRect/>
          </a:stretch>
        </p:blipFill>
        <p:spPr>
          <a:xfrm>
            <a:off x="10307111" y="121089"/>
            <a:ext cx="630802" cy="548640"/>
          </a:xfrm>
          <a:prstGeom prst="rect">
            <a:avLst/>
          </a:prstGeom>
        </p:spPr>
      </p:pic>
      <p:pic>
        <p:nvPicPr>
          <p:cNvPr id="11" name="Picture 10"/>
          <p:cNvPicPr>
            <a:picLocks noChangeAspect="1"/>
          </p:cNvPicPr>
          <p:nvPr userDrawn="1"/>
        </p:nvPicPr>
        <p:blipFill>
          <a:blip r:embed="rId6" cstate="print">
            <a:extLst>
              <a:ext uri="{28A0092B-C50C-407E-A947-70E740481C1C}">
                <a14:useLocalDpi xmlns="" xmlns:a14="http://schemas.microsoft.com/office/drawing/2010/main" val="0"/>
              </a:ext>
            </a:extLst>
          </a:blip>
          <a:stretch>
            <a:fillRect/>
          </a:stretch>
        </p:blipFill>
        <p:spPr>
          <a:xfrm>
            <a:off x="11160442" y="166809"/>
            <a:ext cx="457200" cy="457200"/>
          </a:xfrm>
          <a:prstGeom prst="rect">
            <a:avLst/>
          </a:prstGeom>
        </p:spPr>
      </p:pic>
      <p:sp>
        <p:nvSpPr>
          <p:cNvPr id="12" name="Rectangle 11"/>
          <p:cNvSpPr/>
          <p:nvPr userDrawn="1"/>
        </p:nvSpPr>
        <p:spPr>
          <a:xfrm>
            <a:off x="1895208" y="238571"/>
            <a:ext cx="5533759" cy="754053"/>
          </a:xfrm>
          <a:prstGeom prst="rect">
            <a:avLst/>
          </a:prstGeom>
        </p:spPr>
        <p:txBody>
          <a:bodyPr wrap="none">
            <a:spAutoFit/>
          </a:bodyPr>
          <a:lstStyle/>
          <a:p>
            <a:pPr marL="0" marR="0" algn="l">
              <a:spcBef>
                <a:spcPts val="0"/>
              </a:spcBef>
              <a:spcAft>
                <a:spcPts val="0"/>
              </a:spcAft>
            </a:pPr>
            <a:r>
              <a:rPr lang="en-US" sz="1600" b="1"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Workshop on Challenges and Innovations in Nanotechnology</a:t>
            </a:r>
          </a:p>
          <a:p>
            <a:pPr marL="0" marR="0" algn="l">
              <a:spcBef>
                <a:spcPts val="0"/>
              </a:spcBef>
              <a:spcAft>
                <a:spcPts val="0"/>
              </a:spcAft>
            </a:pPr>
            <a:r>
              <a:rPr lang="en-US" sz="1600" b="1" kern="1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18-19 December,</a:t>
            </a:r>
            <a:r>
              <a:rPr lang="en-US" sz="1600" b="1" kern="1200" baseline="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kern="1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Damascus- Syria </a:t>
            </a:r>
          </a:p>
          <a:p>
            <a:pPr marL="0" marR="0" algn="l">
              <a:spcBef>
                <a:spcPts val="0"/>
              </a:spcBef>
              <a:spcAft>
                <a:spcPts val="0"/>
              </a:spcAft>
            </a:pPr>
            <a:endParaRPr lang="en-US" sz="1100" dirty="0">
              <a:solidFill>
                <a:schemeClr val="bg2">
                  <a:lumMod val="25000"/>
                </a:schemeClr>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 xmlns:p14="http://schemas.microsoft.com/office/powerpoint/2010/main" val="305762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141170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2C8B3-B7EE-408B-875C-CCB25BB34259}"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2126618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3998738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2C8B3-B7EE-408B-875C-CCB25BB3425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113096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3818874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2313841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186802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1407244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2919" y="664151"/>
            <a:ext cx="7498424" cy="627294"/>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1912919" y="1598885"/>
            <a:ext cx="8884477" cy="409166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177759" y="6234011"/>
            <a:ext cx="911939" cy="365125"/>
          </a:xfrm>
        </p:spPr>
        <p:txBody>
          <a:bodyPr/>
          <a:lstStyle/>
          <a:p>
            <a:fld id="{F68FBA48-7FCD-43F8-8CD3-F53DD8AC234D}" type="datetimeFigureOut">
              <a:rPr lang="en-US" smtClean="0"/>
              <a:pPr/>
              <a:t>12/10/2019</a:t>
            </a:fld>
            <a:endParaRPr lang="en-US"/>
          </a:p>
        </p:txBody>
      </p:sp>
      <p:sp>
        <p:nvSpPr>
          <p:cNvPr id="6" name="Slide Number Placeholder 5"/>
          <p:cNvSpPr>
            <a:spLocks noGrp="1"/>
          </p:cNvSpPr>
          <p:nvPr>
            <p:ph type="sldNum" sz="quarter" idx="12"/>
          </p:nvPr>
        </p:nvSpPr>
        <p:spPr>
          <a:xfrm>
            <a:off x="10705703" y="6234010"/>
            <a:ext cx="683339" cy="365125"/>
          </a:xfrm>
        </p:spPr>
        <p:txBody>
          <a:bodyPr/>
          <a:lstStyle/>
          <a:p>
            <a:fld id="{F382C8B3-B7EE-408B-875C-CCB25BB34259}"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821766" y="162143"/>
            <a:ext cx="466532" cy="466532"/>
          </a:xfrm>
          <a:prstGeom prst="rect">
            <a:avLst/>
          </a:prstGeom>
        </p:spPr>
      </p:pic>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9491104" y="135086"/>
            <a:ext cx="520646" cy="520646"/>
          </a:xfrm>
          <a:prstGeom prst="rect">
            <a:avLst/>
          </a:prstGeom>
        </p:spPr>
      </p:pic>
      <p:pic>
        <p:nvPicPr>
          <p:cNvPr id="9" name="Picture 8"/>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8656435" y="135086"/>
            <a:ext cx="521324" cy="520646"/>
          </a:xfrm>
          <a:prstGeom prst="rect">
            <a:avLst/>
          </a:prstGeom>
        </p:spPr>
      </p:pic>
      <p:pic>
        <p:nvPicPr>
          <p:cNvPr id="10" name="Picture 9"/>
          <p:cNvPicPr>
            <a:picLocks noChangeAspect="1"/>
          </p:cNvPicPr>
          <p:nvPr userDrawn="1"/>
        </p:nvPicPr>
        <p:blipFill>
          <a:blip r:embed="rId5" cstate="print">
            <a:extLst>
              <a:ext uri="{28A0092B-C50C-407E-A947-70E740481C1C}">
                <a14:useLocalDpi xmlns="" xmlns:a14="http://schemas.microsoft.com/office/drawing/2010/main" val="0"/>
              </a:ext>
            </a:extLst>
          </a:blip>
          <a:stretch>
            <a:fillRect/>
          </a:stretch>
        </p:blipFill>
        <p:spPr>
          <a:xfrm>
            <a:off x="10307111" y="121089"/>
            <a:ext cx="630802" cy="548640"/>
          </a:xfrm>
          <a:prstGeom prst="rect">
            <a:avLst/>
          </a:prstGeom>
        </p:spPr>
      </p:pic>
      <p:pic>
        <p:nvPicPr>
          <p:cNvPr id="11" name="Picture 10"/>
          <p:cNvPicPr>
            <a:picLocks noChangeAspect="1"/>
          </p:cNvPicPr>
          <p:nvPr userDrawn="1"/>
        </p:nvPicPr>
        <p:blipFill>
          <a:blip r:embed="rId6" cstate="print">
            <a:extLst>
              <a:ext uri="{28A0092B-C50C-407E-A947-70E740481C1C}">
                <a14:useLocalDpi xmlns="" xmlns:a14="http://schemas.microsoft.com/office/drawing/2010/main" val="0"/>
              </a:ext>
            </a:extLst>
          </a:blip>
          <a:stretch>
            <a:fillRect/>
          </a:stretch>
        </p:blipFill>
        <p:spPr>
          <a:xfrm>
            <a:off x="11160442" y="166809"/>
            <a:ext cx="457200" cy="457200"/>
          </a:xfrm>
          <a:prstGeom prst="rect">
            <a:avLst/>
          </a:prstGeom>
        </p:spPr>
      </p:pic>
      <p:cxnSp>
        <p:nvCxnSpPr>
          <p:cNvPr id="12" name="Straight Connector 11"/>
          <p:cNvCxnSpPr/>
          <p:nvPr userDrawn="1"/>
        </p:nvCxnSpPr>
        <p:spPr>
          <a:xfrm flipV="1">
            <a:off x="1679061" y="1433969"/>
            <a:ext cx="9681405" cy="47557"/>
          </a:xfrm>
          <a:prstGeom prst="line">
            <a:avLst/>
          </a:prstGeom>
        </p:spPr>
        <p:style>
          <a:lnRef idx="3">
            <a:schemeClr val="accent2"/>
          </a:lnRef>
          <a:fillRef idx="0">
            <a:schemeClr val="accent2"/>
          </a:fillRef>
          <a:effectRef idx="2">
            <a:schemeClr val="accent2"/>
          </a:effectRef>
          <a:fontRef idx="minor">
            <a:schemeClr val="tx1"/>
          </a:fontRef>
        </p:style>
      </p:cxnSp>
      <p:sp>
        <p:nvSpPr>
          <p:cNvPr id="14" name="Rectangle 13"/>
          <p:cNvSpPr/>
          <p:nvPr userDrawn="1"/>
        </p:nvSpPr>
        <p:spPr>
          <a:xfrm>
            <a:off x="3588278" y="6291359"/>
            <a:ext cx="5533758" cy="338554"/>
          </a:xfrm>
          <a:prstGeom prst="rect">
            <a:avLst/>
          </a:prstGeom>
        </p:spPr>
        <p:txBody>
          <a:bodyPr wrap="none">
            <a:spAutoFit/>
          </a:bodyPr>
          <a:lstStyle/>
          <a:p>
            <a:pPr marL="0" marR="0" algn="ctr">
              <a:spcBef>
                <a:spcPts val="0"/>
              </a:spcBef>
              <a:spcAft>
                <a:spcPts val="0"/>
              </a:spcAft>
            </a:pPr>
            <a:r>
              <a:rPr lang="en-US" sz="1600" b="1" kern="1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Workshop on Challenges </a:t>
            </a:r>
            <a:r>
              <a:rPr lang="en-US" sz="1600" b="1"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and Innovations in Nanotechnology</a:t>
            </a:r>
            <a:endParaRPr lang="en-US" sz="1600" dirty="0">
              <a:solidFill>
                <a:schemeClr val="bg2">
                  <a:lumMod val="25000"/>
                </a:schemeClr>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 xmlns:p14="http://schemas.microsoft.com/office/powerpoint/2010/main" val="69377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3135938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343492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141087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2398963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1282650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8FBA48-7FCD-43F8-8CD3-F53DD8AC234D}"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1193898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rot="10800000">
            <a:off x="0" y="-3"/>
            <a:ext cx="12192000" cy="6866468"/>
            <a:chOff x="-9664432" y="-8467"/>
            <a:chExt cx="21856432" cy="6866468"/>
          </a:xfrm>
        </p:grpSpPr>
        <p:cxnSp>
          <p:nvCxnSpPr>
            <p:cNvPr id="20" name="Straight Connector 19"/>
            <p:cNvCxnSpPr/>
            <p:nvPr/>
          </p:nvCxnSpPr>
          <p:spPr>
            <a:xfrm rot="10800000" flipH="1" flipV="1">
              <a:off x="9371009" y="0"/>
              <a:ext cx="1252306"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8603438" y="3681412"/>
              <a:ext cx="3585387" cy="317658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603440" y="-8466"/>
              <a:ext cx="258538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9664432" y="4013198"/>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971946" y="619856"/>
            <a:ext cx="8016784" cy="1011718"/>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71946" y="1856055"/>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34119" y="6245105"/>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8FBA48-7FCD-43F8-8CD3-F53DD8AC234D}" type="datetimeFigureOut">
              <a:rPr lang="en-US" smtClean="0"/>
              <a:pPr/>
              <a:t>12/10/2019</a:t>
            </a:fld>
            <a:endParaRPr lang="en-US"/>
          </a:p>
        </p:txBody>
      </p:sp>
      <p:sp>
        <p:nvSpPr>
          <p:cNvPr id="5" name="Footer Placeholder 4"/>
          <p:cNvSpPr>
            <a:spLocks noGrp="1"/>
          </p:cNvSpPr>
          <p:nvPr>
            <p:ph type="ftr" sz="quarter" idx="3"/>
          </p:nvPr>
        </p:nvSpPr>
        <p:spPr>
          <a:xfrm>
            <a:off x="2237161" y="627503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833829" y="6193576"/>
            <a:ext cx="683339" cy="365125"/>
          </a:xfrm>
          <a:prstGeom prst="rect">
            <a:avLst/>
          </a:prstGeom>
        </p:spPr>
        <p:txBody>
          <a:bodyPr vert="horz" lIns="91440" tIns="45720" rIns="91440" bIns="45720" rtlCol="0" anchor="ctr"/>
          <a:lstStyle>
            <a:lvl1pPr algn="r">
              <a:defRPr sz="900">
                <a:solidFill>
                  <a:schemeClr val="accent1"/>
                </a:solidFill>
              </a:defRPr>
            </a:lvl1pPr>
          </a:lstStyle>
          <a:p>
            <a:fld id="{F382C8B3-B7EE-408B-875C-CCB25BB34259}" type="slidenum">
              <a:rPr lang="en-US" smtClean="0"/>
              <a:pPr/>
              <a:t>‹#›</a:t>
            </a:fld>
            <a:endParaRPr lang="en-US"/>
          </a:p>
        </p:txBody>
      </p:sp>
    </p:spTree>
    <p:extLst>
      <p:ext uri="{BB962C8B-B14F-4D97-AF65-F5344CB8AC3E}">
        <p14:creationId xmlns="" xmlns:p14="http://schemas.microsoft.com/office/powerpoint/2010/main" val="2755211173"/>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537" y="3761509"/>
            <a:ext cx="10149840" cy="2430286"/>
          </a:xfrm>
        </p:spPr>
        <p:txBody>
          <a:bodyPr>
            <a:normAutofit fontScale="90000"/>
          </a:bodyPr>
          <a:lstStyle/>
          <a:p>
            <a:pPr algn="ctr"/>
            <a:r>
              <a:rPr lang="en-US" sz="3200" dirty="0">
                <a:latin typeface="Arial Black" panose="020B0A04020102020204" pitchFamily="34" charset="0"/>
              </a:rPr>
              <a:t>Role of nanotechnology in clinical </a:t>
            </a:r>
            <a:r>
              <a:rPr lang="en-US" sz="3200" dirty="0" smtClean="0">
                <a:latin typeface="Arial Black" panose="020B0A04020102020204" pitchFamily="34" charset="0"/>
              </a:rPr>
              <a:t>pharmacogenetics  </a:t>
            </a:r>
            <a:r>
              <a:rPr lang="en-US" sz="3200" dirty="0">
                <a:latin typeface="Arial Black" panose="020B0A04020102020204" pitchFamily="34" charset="0"/>
              </a:rPr>
              <a:t>&amp; Histopathological to identification </a:t>
            </a:r>
            <a:r>
              <a:rPr lang="en-US" sz="3200" dirty="0" smtClean="0">
                <a:latin typeface="Arial Black" panose="020B0A04020102020204" pitchFamily="34" charset="0"/>
              </a:rPr>
              <a:t>of  Treated </a:t>
            </a:r>
            <a:r>
              <a:rPr lang="en-US" sz="3200" dirty="0">
                <a:latin typeface="Arial Black" panose="020B0A04020102020204" pitchFamily="34" charset="0"/>
              </a:rPr>
              <a:t>Thyroid </a:t>
            </a:r>
            <a:r>
              <a:rPr lang="en-US" sz="3200" dirty="0" smtClean="0">
                <a:latin typeface="Arial Black" panose="020B0A04020102020204" pitchFamily="34" charset="0"/>
              </a:rPr>
              <a:t>Cancer</a:t>
            </a:r>
            <a:br>
              <a:rPr lang="en-US" sz="3200" dirty="0" smtClean="0">
                <a:latin typeface="Arial Black" panose="020B0A04020102020204" pitchFamily="34" charset="0"/>
              </a:rPr>
            </a:br>
            <a:r>
              <a:rPr lang="en-US" sz="3200" dirty="0" smtClean="0">
                <a:latin typeface="Arial Black" panose="020B0A04020102020204" pitchFamily="34" charset="0"/>
              </a:rPr>
              <a:t/>
            </a:r>
            <a:br>
              <a:rPr lang="en-US" sz="3200" dirty="0" smtClean="0">
                <a:latin typeface="Arial Black" panose="020B0A04020102020204" pitchFamily="34" charset="0"/>
              </a:rPr>
            </a:br>
            <a:r>
              <a:rPr lang="en-US" sz="3200" dirty="0">
                <a:latin typeface="Arial Black" panose="020B0A04020102020204" pitchFamily="34" charset="0"/>
              </a:rPr>
              <a:t/>
            </a:r>
            <a:br>
              <a:rPr lang="en-US" sz="3200" dirty="0">
                <a:latin typeface="Arial Black" panose="020B0A04020102020204" pitchFamily="34" charset="0"/>
              </a:rPr>
            </a:br>
            <a:r>
              <a:rPr lang="en-US" sz="3200" dirty="0">
                <a:latin typeface="Arial Black" panose="020B0A04020102020204" pitchFamily="34" charset="0"/>
              </a:rPr>
              <a:t/>
            </a:r>
            <a:br>
              <a:rPr lang="en-US" sz="3200" dirty="0">
                <a:latin typeface="Arial Black" panose="020B0A04020102020204" pitchFamily="34" charset="0"/>
              </a:rPr>
            </a:br>
            <a:r>
              <a:rPr lang="en-US" sz="3200" dirty="0">
                <a:latin typeface="Arial Black" panose="020B0A04020102020204" pitchFamily="34" charset="0"/>
              </a:rPr>
              <a:t> Salem.O.Abdalla,</a:t>
            </a:r>
            <a:br>
              <a:rPr lang="en-US" sz="3200" dirty="0">
                <a:latin typeface="Arial Black" panose="020B0A04020102020204" pitchFamily="34" charset="0"/>
              </a:rPr>
            </a:br>
            <a:r>
              <a:rPr lang="en-US" sz="3200" dirty="0">
                <a:latin typeface="Arial Black" panose="020B0A04020102020204" pitchFamily="34" charset="0"/>
              </a:rPr>
              <a:t>Ph.D of clinical </a:t>
            </a:r>
            <a:r>
              <a:rPr lang="en-US" sz="3200" dirty="0" smtClean="0">
                <a:latin typeface="Arial Black" panose="020B0A04020102020204" pitchFamily="34" charset="0"/>
              </a:rPr>
              <a:t>pharmacology</a:t>
            </a:r>
            <a:br>
              <a:rPr lang="en-US" sz="3200" dirty="0" smtClean="0">
                <a:latin typeface="Arial Black" panose="020B0A04020102020204" pitchFamily="34" charset="0"/>
              </a:rPr>
            </a:br>
            <a:r>
              <a:rPr lang="en-US" sz="3200" dirty="0" smtClean="0">
                <a:latin typeface="Arial Black" panose="020B0A04020102020204" pitchFamily="34" charset="0"/>
              </a:rPr>
              <a:t>Pharmacogenetics </a:t>
            </a:r>
            <a:r>
              <a:rPr lang="en-US" sz="3200" dirty="0">
                <a:latin typeface="Arial Black" panose="020B0A04020102020204" pitchFamily="34" charset="0"/>
              </a:rPr>
              <a:t/>
            </a:r>
            <a:br>
              <a:rPr lang="en-US" sz="3200" dirty="0">
                <a:latin typeface="Arial Black" panose="020B0A04020102020204" pitchFamily="34" charset="0"/>
              </a:rPr>
            </a:br>
            <a:r>
              <a:rPr lang="en-US" sz="3200" dirty="0" smtClean="0">
                <a:latin typeface="Arial Black" panose="020B0A04020102020204" pitchFamily="34" charset="0"/>
              </a:rPr>
              <a:t>Wadi International University</a:t>
            </a:r>
            <a:endParaRPr lang="en-US" sz="3200" dirty="0">
              <a:latin typeface="Arial Black" panose="020B0A04020102020204" pitchFamily="34" charset="0"/>
            </a:endParaRPr>
          </a:p>
        </p:txBody>
      </p:sp>
    </p:spTree>
    <p:extLst>
      <p:ext uri="{BB962C8B-B14F-4D97-AF65-F5344CB8AC3E}">
        <p14:creationId xmlns="" xmlns:p14="http://schemas.microsoft.com/office/powerpoint/2010/main" val="3137447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RESULTS</a:t>
            </a:r>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782389" y="2050868"/>
            <a:ext cx="7158445" cy="4049485"/>
          </a:xfrm>
        </p:spPr>
      </p:pic>
    </p:spTree>
    <p:extLst>
      <p:ext uri="{BB962C8B-B14F-4D97-AF65-F5344CB8AC3E}">
        <p14:creationId xmlns="" xmlns:p14="http://schemas.microsoft.com/office/powerpoint/2010/main" val="1890755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2918" y="664151"/>
            <a:ext cx="8145481" cy="627294"/>
          </a:xfrm>
        </p:spPr>
        <p:txBody>
          <a:bodyPr>
            <a:normAutofit fontScale="90000"/>
          </a:bodyPr>
          <a:lstStyle/>
          <a:p>
            <a:r>
              <a:rPr lang="en-US" dirty="0" smtClean="0"/>
              <a:t>Inculpation of  Metamizole with CYP 450</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111188" y="2134977"/>
            <a:ext cx="8444753" cy="3019846"/>
          </a:xfrm>
        </p:spPr>
      </p:pic>
      <p:pic>
        <p:nvPicPr>
          <p:cNvPr id="5" name="Picture 4"/>
          <p:cNvPicPr>
            <a:picLocks noChangeAspect="1"/>
          </p:cNvPicPr>
          <p:nvPr/>
        </p:nvPicPr>
        <p:blipFill>
          <a:blip r:embed="rId3" cstate="print"/>
          <a:stretch>
            <a:fillRect/>
          </a:stretch>
        </p:blipFill>
        <p:spPr>
          <a:xfrm>
            <a:off x="2205318" y="5154823"/>
            <a:ext cx="7206025" cy="1030185"/>
          </a:xfrm>
          <a:prstGeom prst="rect">
            <a:avLst/>
          </a:prstGeom>
        </p:spPr>
      </p:pic>
    </p:spTree>
    <p:extLst>
      <p:ext uri="{BB962C8B-B14F-4D97-AF65-F5344CB8AC3E}">
        <p14:creationId xmlns="" xmlns:p14="http://schemas.microsoft.com/office/powerpoint/2010/main" val="899898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Placeholder 24"/>
          <p:cNvPicPr>
            <a:picLocks noGrp="1" noChangeAspect="1"/>
          </p:cNvPicPr>
          <p:nvPr>
            <p:ph type="pic" idx="1"/>
          </p:nvPr>
        </p:nvPicPr>
        <p:blipFill>
          <a:blip r:embed="rId2" cstate="print"/>
          <a:srcRect t="20629" b="20629"/>
          <a:stretch>
            <a:fillRect/>
          </a:stretch>
        </p:blipFill>
        <p:spPr>
          <a:xfrm>
            <a:off x="1484158" y="1349188"/>
            <a:ext cx="8596668" cy="3845718"/>
          </a:xfrm>
          <a:prstGeom prst="rect">
            <a:avLst/>
          </a:prstGeom>
        </p:spPr>
      </p:pic>
      <p:sp>
        <p:nvSpPr>
          <p:cNvPr id="4" name="Text Placeholder 3"/>
          <p:cNvSpPr>
            <a:spLocks noGrp="1"/>
          </p:cNvSpPr>
          <p:nvPr>
            <p:ph type="body" sz="half" idx="2"/>
          </p:nvPr>
        </p:nvSpPr>
        <p:spPr>
          <a:xfrm>
            <a:off x="2022040" y="5030326"/>
            <a:ext cx="8596667" cy="1034298"/>
          </a:xfrm>
        </p:spPr>
        <p:txBody>
          <a:bodyPr/>
          <a:lstStyle/>
          <a:p>
            <a:r>
              <a:rPr lang="en-US" dirty="0"/>
              <a:t>Calculated intrinsic clearance of 4-dimethylaminoantipyrine by specific human cytochrome P450 enzymes after incubation of 4-DMAA with microsomes expressing human recombinant P450 isozymes (600 </a:t>
            </a:r>
            <a:r>
              <a:rPr lang="en-US" dirty="0" err="1"/>
              <a:t>nmo</a:t>
            </a:r>
            <a:r>
              <a:rPr lang="en-US" dirty="0"/>
              <a:t>/µl) for 20 min. The formation of 4-methylaminantipyrine (MAA) was monitored by HPLC analysis with UV detection. Results are given as means of duplicate incubations.</a:t>
            </a:r>
          </a:p>
        </p:txBody>
      </p:sp>
      <p:pic>
        <p:nvPicPr>
          <p:cNvPr id="27" name="Picture 26"/>
          <p:cNvPicPr>
            <a:picLocks noChangeAspect="1"/>
          </p:cNvPicPr>
          <p:nvPr/>
        </p:nvPicPr>
        <p:blipFill>
          <a:blip r:embed="rId3" cstate="print"/>
          <a:stretch>
            <a:fillRect/>
          </a:stretch>
        </p:blipFill>
        <p:spPr>
          <a:xfrm>
            <a:off x="2022040" y="5030327"/>
            <a:ext cx="8973184" cy="1484854"/>
          </a:xfrm>
          <a:prstGeom prst="rect">
            <a:avLst/>
          </a:prstGeom>
        </p:spPr>
      </p:pic>
    </p:spTree>
    <p:extLst>
      <p:ext uri="{BB962C8B-B14F-4D97-AF65-F5344CB8AC3E}">
        <p14:creationId xmlns="" xmlns:p14="http://schemas.microsoft.com/office/powerpoint/2010/main" val="2816143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115000"/>
              </a:lnSpc>
              <a:spcBef>
                <a:spcPts val="0"/>
              </a:spcBef>
              <a:spcAft>
                <a:spcPts val="1000"/>
              </a:spcAft>
            </a:pPr>
            <a:r>
              <a:rPr lang="en-US" b="1" dirty="0">
                <a:solidFill>
                  <a:srgbClr val="1F497D"/>
                </a:solidFill>
                <a:latin typeface="Cambria" panose="02040503050406030204" pitchFamily="18" charset="0"/>
                <a:ea typeface="Calibri" panose="020F0502020204030204" pitchFamily="34" charset="0"/>
                <a:cs typeface="Calibri" panose="020F0502020204030204" pitchFamily="34" charset="0"/>
              </a:rPr>
              <a:t>CONCLUSION</a:t>
            </a:r>
            <a:r>
              <a:rPr lang="en-US" sz="4000" dirty="0">
                <a:latin typeface="Calibri" panose="020F0502020204030204" pitchFamily="34" charset="0"/>
                <a:ea typeface="Calibri" panose="020F0502020204030204" pitchFamily="34" charset="0"/>
                <a:cs typeface="Arial" panose="020B0604020202020204" pitchFamily="34" charset="0"/>
              </a:rPr>
              <a:t> </a:t>
            </a:r>
            <a:r>
              <a:rPr lang="en-US" sz="3200" dirty="0">
                <a:latin typeface="Calibri" panose="020F0502020204030204" pitchFamily="34" charset="0"/>
                <a:ea typeface="Calibri" panose="020F0502020204030204" pitchFamily="34" charset="0"/>
                <a:cs typeface="Arial" panose="020B0604020202020204" pitchFamily="34" charset="0"/>
              </a:rPr>
              <a:t/>
            </a:r>
            <a:br>
              <a:rPr lang="en-US" sz="3200" dirty="0">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Content Placeholder 3"/>
          <p:cNvPicPr>
            <a:picLocks noGrp="1" noChangeAspect="1"/>
          </p:cNvPicPr>
          <p:nvPr>
            <p:ph idx="1"/>
          </p:nvPr>
        </p:nvPicPr>
        <p:blipFill>
          <a:blip r:embed="rId2" cstate="print"/>
          <a:stretch>
            <a:fillRect/>
          </a:stretch>
        </p:blipFill>
        <p:spPr>
          <a:xfrm>
            <a:off x="1371600" y="1541417"/>
            <a:ext cx="10358846" cy="3304903"/>
          </a:xfrm>
          <a:prstGeom prst="rect">
            <a:avLst/>
          </a:prstGeom>
        </p:spPr>
      </p:pic>
    </p:spTree>
    <p:extLst>
      <p:ext uri="{BB962C8B-B14F-4D97-AF65-F5344CB8AC3E}">
        <p14:creationId xmlns="" xmlns:p14="http://schemas.microsoft.com/office/powerpoint/2010/main" val="2038089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5627" y="1711233"/>
            <a:ext cx="7766936" cy="3175625"/>
          </a:xfrm>
        </p:spPr>
        <p:txBody>
          <a:bodyPr/>
          <a:lstStyle/>
          <a:p>
            <a:pPr algn="l"/>
            <a:r>
              <a:rPr lang="en-US" sz="2800" dirty="0">
                <a:latin typeface="Arial" panose="020B0604020202020204" pitchFamily="34" charset="0"/>
                <a:cs typeface="Arial" panose="020B0604020202020204" pitchFamily="34" charset="0"/>
              </a:rPr>
              <a:t>Thyroid cancer is more common in females compared to males. The most common pattern for the thyroid cancer was for papillary carcinoma with an incidence of 61.43%. Finally, we need to have multicenter studies for thyroid malignancy to investigate the national pattern and trend of thyroid</a:t>
            </a:r>
          </a:p>
        </p:txBody>
      </p:sp>
      <p:sp>
        <p:nvSpPr>
          <p:cNvPr id="3" name="Subtitle 2"/>
          <p:cNvSpPr>
            <a:spLocks noGrp="1"/>
          </p:cNvSpPr>
          <p:nvPr>
            <p:ph type="subTitle" idx="1"/>
          </p:nvPr>
        </p:nvSpPr>
        <p:spPr>
          <a:xfrm>
            <a:off x="1415627" y="222069"/>
            <a:ext cx="7766936" cy="758612"/>
          </a:xfrm>
        </p:spPr>
        <p:txBody>
          <a:bodyPr/>
          <a:lstStyle/>
          <a:p>
            <a:pPr algn="ctr"/>
            <a:r>
              <a:rPr lang="en-US" sz="3200" b="1" dirty="0">
                <a:solidFill>
                  <a:srgbClr val="1F497D"/>
                </a:solidFill>
                <a:latin typeface="Cambria" panose="02040503050406030204" pitchFamily="18" charset="0"/>
                <a:ea typeface="Calibri" panose="020F0502020204030204" pitchFamily="34" charset="0"/>
                <a:cs typeface="Calibri" panose="020F0502020204030204" pitchFamily="34" charset="0"/>
              </a:rPr>
              <a:t>CONCLUSION</a:t>
            </a:r>
            <a:endParaRPr lang="en-US" dirty="0"/>
          </a:p>
        </p:txBody>
      </p:sp>
    </p:spTree>
    <p:extLst>
      <p:ext uri="{BB962C8B-B14F-4D97-AF65-F5344CB8AC3E}">
        <p14:creationId xmlns="" xmlns:p14="http://schemas.microsoft.com/office/powerpoint/2010/main" val="83170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9238" y="2110132"/>
            <a:ext cx="7766936" cy="3854893"/>
          </a:xfrm>
        </p:spPr>
        <p:txBody>
          <a:bodyPr/>
          <a:lstStyle/>
          <a:p>
            <a:pPr algn="l"/>
            <a:r>
              <a:rPr lang="en-US" sz="2800" dirty="0">
                <a:latin typeface="Arial" panose="020B0604020202020204" pitchFamily="34" charset="0"/>
                <a:cs typeface="Arial" panose="020B0604020202020204" pitchFamily="34" charset="0"/>
              </a:rPr>
              <a:t>Altogether, these findings suggest that CYP2C19 and CYP2D6 are medically important enzymes responsible for the metabolism of therapeutic agents on the analgesic-antipyretic drugs, metamizole and Aminopyrine and the role of the genetic polymorphisms in the genes coding for these enzymes for adverse </a:t>
            </a:r>
            <a:r>
              <a:rPr lang="en-US" sz="2800" dirty="0" smtClean="0">
                <a:latin typeface="Arial" panose="020B0604020202020204" pitchFamily="34" charset="0"/>
                <a:cs typeface="Arial" panose="020B0604020202020204" pitchFamily="34" charset="0"/>
              </a:rPr>
              <a:t>effects should </a:t>
            </a:r>
            <a:r>
              <a:rPr lang="en-US" sz="2800" dirty="0">
                <a:latin typeface="Arial" panose="020B0604020202020204" pitchFamily="34" charset="0"/>
                <a:cs typeface="Arial" panose="020B0604020202020204" pitchFamily="34" charset="0"/>
              </a:rPr>
              <a:t>be further studied</a:t>
            </a:r>
            <a:r>
              <a:rPr lang="en-US" dirty="0"/>
              <a:t>.</a:t>
            </a:r>
          </a:p>
        </p:txBody>
      </p:sp>
      <p:pic>
        <p:nvPicPr>
          <p:cNvPr id="4" name="Picture 3"/>
          <p:cNvPicPr>
            <a:picLocks noChangeAspect="1"/>
          </p:cNvPicPr>
          <p:nvPr/>
        </p:nvPicPr>
        <p:blipFill>
          <a:blip r:embed="rId2" cstate="print"/>
          <a:stretch>
            <a:fillRect/>
          </a:stretch>
        </p:blipFill>
        <p:spPr>
          <a:xfrm>
            <a:off x="3540034" y="587828"/>
            <a:ext cx="2914141" cy="853514"/>
          </a:xfrm>
          <a:prstGeom prst="rect">
            <a:avLst/>
          </a:prstGeom>
        </p:spPr>
      </p:pic>
    </p:spTree>
    <p:extLst>
      <p:ext uri="{BB962C8B-B14F-4D97-AF65-F5344CB8AC3E}">
        <p14:creationId xmlns="" xmlns:p14="http://schemas.microsoft.com/office/powerpoint/2010/main" val="1507474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5844" y="2508069"/>
            <a:ext cx="9678125" cy="3383841"/>
          </a:xfrm>
        </p:spPr>
        <p:txBody>
          <a:bodyPr>
            <a:normAutofit fontScale="90000"/>
          </a:bodyPr>
          <a:lstStyle/>
          <a:p>
            <a:pPr marL="342900" lvl="0" indent="-342900" defTabSz="914400" fontAlgn="base">
              <a:spcBef>
                <a:spcPct val="20000"/>
              </a:spcBef>
              <a:spcAft>
                <a:spcPct val="0"/>
              </a:spcAft>
            </a:pPr>
            <a:r>
              <a:rPr lang="en-US" altLang="en-US" sz="5400" b="1" dirty="0">
                <a:solidFill>
                  <a:prstClr val="black"/>
                </a:solidFill>
                <a:latin typeface="Arial" panose="020B0604020202020204" pitchFamily="34" charset="0"/>
                <a:ea typeface="+mn-ea"/>
                <a:cs typeface="Arial" panose="020B0604020202020204" pitchFamily="34" charset="0"/>
              </a:rPr>
              <a:t>Thanks for listening</a:t>
            </a:r>
            <a:r>
              <a:rPr lang="en-US" altLang="en-US" sz="5400" b="1" dirty="0">
                <a:solidFill>
                  <a:prstClr val="black"/>
                </a:solidFill>
                <a:latin typeface="Calibri"/>
                <a:ea typeface="+mn-ea"/>
                <a:cs typeface="Arial" panose="020B0604020202020204" pitchFamily="34" charset="0"/>
              </a:rPr>
              <a:t/>
            </a:r>
            <a:br>
              <a:rPr lang="en-US" altLang="en-US" sz="5400" b="1" dirty="0">
                <a:solidFill>
                  <a:prstClr val="black"/>
                </a:solidFill>
                <a:latin typeface="Calibri"/>
                <a:ea typeface="+mn-ea"/>
                <a:cs typeface="Arial" panose="020B0604020202020204" pitchFamily="34" charset="0"/>
              </a:rPr>
            </a:br>
            <a:r>
              <a:rPr lang="en-US" altLang="en-US" sz="4400" b="1" dirty="0">
                <a:solidFill>
                  <a:prstClr val="black"/>
                </a:solidFill>
                <a:latin typeface="Calibri"/>
                <a:ea typeface="+mn-ea"/>
                <a:cs typeface="Arial" panose="020B0604020202020204" pitchFamily="34" charset="0"/>
              </a:rPr>
              <a:t/>
            </a:r>
            <a:br>
              <a:rPr lang="en-US" altLang="en-US" sz="4400" b="1" dirty="0">
                <a:solidFill>
                  <a:prstClr val="black"/>
                </a:solidFill>
                <a:latin typeface="Calibri"/>
                <a:ea typeface="+mn-ea"/>
                <a:cs typeface="Arial" panose="020B0604020202020204" pitchFamily="34" charset="0"/>
              </a:rPr>
            </a:br>
            <a:r>
              <a:rPr lang="en-US" altLang="en-US" sz="4400" b="1" dirty="0">
                <a:solidFill>
                  <a:prstClr val="black"/>
                </a:solidFill>
                <a:latin typeface="Calibri"/>
                <a:ea typeface="+mn-ea"/>
                <a:cs typeface="Arial" panose="020B0604020202020204" pitchFamily="34" charset="0"/>
              </a:rPr>
              <a:t/>
            </a:r>
            <a:br>
              <a:rPr lang="en-US" altLang="en-US" sz="4400" b="1" dirty="0">
                <a:solidFill>
                  <a:prstClr val="black"/>
                </a:solidFill>
                <a:latin typeface="Calibri"/>
                <a:ea typeface="+mn-ea"/>
                <a:cs typeface="Arial" panose="020B0604020202020204" pitchFamily="34" charset="0"/>
              </a:rPr>
            </a:br>
            <a:r>
              <a:rPr lang="de-DE" altLang="en-US" sz="4400" b="1" dirty="0">
                <a:solidFill>
                  <a:prstClr val="black"/>
                </a:solidFill>
                <a:latin typeface="Calibri"/>
                <a:ea typeface="+mn-ea"/>
                <a:cs typeface="Arial" panose="020B0604020202020204" pitchFamily="34" charset="0"/>
              </a:rPr>
              <a:t>  </a:t>
            </a:r>
            <a:r>
              <a:rPr lang="de-DE" altLang="en-US" sz="3200" b="1" dirty="0">
                <a:solidFill>
                  <a:prstClr val="black"/>
                </a:solidFill>
                <a:latin typeface="Calibri"/>
                <a:ea typeface="+mn-ea"/>
                <a:cs typeface="Arial" panose="020B0604020202020204" pitchFamily="34" charset="0"/>
              </a:rPr>
              <a:t/>
            </a:r>
            <a:br>
              <a:rPr lang="de-DE" altLang="en-US" sz="3200" b="1" dirty="0">
                <a:solidFill>
                  <a:prstClr val="black"/>
                </a:solidFill>
                <a:latin typeface="Calibri"/>
                <a:ea typeface="+mn-ea"/>
                <a:cs typeface="Arial" panose="020B0604020202020204" pitchFamily="34" charset="0"/>
              </a:rPr>
            </a:br>
            <a:endParaRPr lang="en-US" dirty="0"/>
          </a:p>
        </p:txBody>
      </p:sp>
      <p:sp>
        <p:nvSpPr>
          <p:cNvPr id="3" name="Text Placeholder 2"/>
          <p:cNvSpPr>
            <a:spLocks noGrp="1"/>
          </p:cNvSpPr>
          <p:nvPr>
            <p:ph type="body" idx="1"/>
          </p:nvPr>
        </p:nvSpPr>
        <p:spPr>
          <a:xfrm>
            <a:off x="2025844" y="4118220"/>
            <a:ext cx="8946956" cy="860400"/>
          </a:xfrm>
        </p:spPr>
        <p:txBody>
          <a:bodyPr>
            <a:normAutofit/>
          </a:bodyPr>
          <a:lstStyle/>
          <a:p>
            <a:r>
              <a:rPr lang="de-DE" altLang="en-US" sz="2400" b="1" dirty="0">
                <a:solidFill>
                  <a:prstClr val="black"/>
                </a:solidFill>
                <a:latin typeface="Arial" panose="020B0604020202020204" pitchFamily="34" charset="0"/>
                <a:cs typeface="Arial" panose="020B0604020202020204" pitchFamily="34" charset="0"/>
              </a:rPr>
              <a:t>Salem Abdalla</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407330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337" y="1347537"/>
            <a:ext cx="10411326" cy="5510463"/>
          </a:xfrm>
        </p:spPr>
        <p:txBody>
          <a:bodyPr>
            <a:normAutofit fontScale="90000"/>
          </a:bodyPr>
          <a:lstStyle/>
          <a:p>
            <a:pPr lvl="0" algn="ctr"/>
            <a:r>
              <a:rPr lang="en-US" dirty="0" smtClean="0">
                <a:latin typeface="Calibri" panose="020F0502020204030204" pitchFamily="34" charset="0"/>
                <a:ea typeface="Calibri" panose="020F0502020204030204" pitchFamily="34" charset="0"/>
                <a:cs typeface="Arial" panose="020B0604020202020204" pitchFamily="34" charset="0"/>
              </a:rPr>
              <a:t>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b="1" dirty="0">
                <a:latin typeface="Arial" panose="020B0604020202020204" pitchFamily="34" charset="0"/>
                <a:cs typeface="Arial" panose="020B0604020202020204" pitchFamily="34" charset="0"/>
              </a:rPr>
              <a:t>AIMS OF THE STUDY</a:t>
            </a:r>
            <a:r>
              <a:rPr lang="en-US" dirty="0"/>
              <a:t/>
            </a:r>
            <a:br>
              <a:rPr lang="en-US" dirty="0"/>
            </a:br>
            <a:r>
              <a:rPr lang="en-US" sz="4400" dirty="0">
                <a:latin typeface="Arial Black" panose="020B0A04020102020204" pitchFamily="34" charset="0"/>
                <a:ea typeface="Calibri" panose="020F0502020204030204" pitchFamily="34" charset="0"/>
                <a:cs typeface="Arial" panose="020B0604020202020204" pitchFamily="34" charset="0"/>
              </a:rPr>
              <a:t/>
            </a:r>
            <a:br>
              <a:rPr lang="en-US" sz="4400" dirty="0">
                <a:latin typeface="Arial Black" panose="020B0A04020102020204" pitchFamily="34" charset="0"/>
                <a:ea typeface="Calibri" panose="020F0502020204030204" pitchFamily="34" charset="0"/>
                <a:cs typeface="Arial" panose="020B0604020202020204" pitchFamily="34" charset="0"/>
              </a:rPr>
            </a:br>
            <a:r>
              <a:rPr lang="en-US" sz="3100" dirty="0" smtClean="0">
                <a:latin typeface="Arial" panose="020B0604020202020204" pitchFamily="34" charset="0"/>
                <a:ea typeface="Calibri" panose="020F0502020204030204" pitchFamily="34" charset="0"/>
                <a:cs typeface="Arial" panose="020B0604020202020204" pitchFamily="34" charset="0"/>
              </a:rPr>
              <a:t>Part one  aims  </a:t>
            </a:r>
            <a:r>
              <a:rPr lang="en-US" sz="3100" dirty="0">
                <a:latin typeface="Arial" panose="020B0604020202020204" pitchFamily="34" charset="0"/>
                <a:ea typeface="Calibri" panose="020F0502020204030204" pitchFamily="34" charset="0"/>
                <a:cs typeface="Arial" panose="020B0604020202020204" pitchFamily="34" charset="0"/>
              </a:rPr>
              <a:t>was to describe the incidence and the clinic pathological  of thyroid cancer among patients diagnosed in histopathology department </a:t>
            </a: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 xmlns:p14="http://schemas.microsoft.com/office/powerpoint/2010/main" val="149207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368" y="1251284"/>
            <a:ext cx="10523621" cy="4283241"/>
          </a:xfrm>
        </p:spPr>
        <p:txBody>
          <a:bodyPr>
            <a:normAutofit/>
          </a:bodyPr>
          <a:lstStyle/>
          <a:p>
            <a:r>
              <a:rPr lang="en-US" dirty="0" smtClean="0">
                <a:latin typeface="Arial" panose="020B0604020202020204" pitchFamily="34" charset="0"/>
                <a:ea typeface="Calibri" panose="020F0502020204030204" pitchFamily="34" charset="0"/>
                <a:cs typeface="Arial" panose="020B0604020202020204" pitchFamily="34" charset="0"/>
              </a:rPr>
              <a:t>Part tow aims  investigate </a:t>
            </a:r>
            <a:r>
              <a:rPr lang="en-US" dirty="0">
                <a:latin typeface="Arial" panose="020B0604020202020204" pitchFamily="34" charset="0"/>
                <a:ea typeface="Calibri" panose="020F0502020204030204" pitchFamily="34" charset="0"/>
                <a:cs typeface="Arial" panose="020B0604020202020204" pitchFamily="34" charset="0"/>
              </a:rPr>
              <a:t>which specific cytochrome P450 enzymes are involved in the biotransformation of the analgesic-antipyretic common uses   with some anti-cancer </a:t>
            </a:r>
            <a:r>
              <a:rPr lang="en-US" dirty="0" smtClean="0">
                <a:latin typeface="Arial" panose="020B0604020202020204" pitchFamily="34" charset="0"/>
                <a:ea typeface="Calibri" panose="020F0502020204030204" pitchFamily="34" charset="0"/>
                <a:cs typeface="Arial" panose="020B0604020202020204" pitchFamily="34" charset="0"/>
              </a:rPr>
              <a:t>drugs </a:t>
            </a:r>
            <a:endParaRPr lang="en-US"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643846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894" y="1580607"/>
            <a:ext cx="8456828" cy="4848828"/>
          </a:xfrm>
        </p:spPr>
        <p:txBody>
          <a:bodyPr>
            <a:noAutofit/>
          </a:bodyPr>
          <a:lstStyle/>
          <a:p>
            <a:pPr algn="just"/>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4400" dirty="0" smtClean="0">
                <a:latin typeface="Arial" panose="020B0604020202020204" pitchFamily="34" charset="0"/>
                <a:cs typeface="Arial" panose="020B0604020202020204" pitchFamily="34" charset="0"/>
              </a:rPr>
              <a:t>Introduction </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Thyroid </a:t>
            </a:r>
            <a:r>
              <a:rPr lang="en-US" sz="2800" dirty="0">
                <a:latin typeface="Arial" panose="020B0604020202020204" pitchFamily="34" charset="0"/>
                <a:cs typeface="Arial" panose="020B0604020202020204" pitchFamily="34" charset="0"/>
              </a:rPr>
              <a:t>cancer had marked variation in the prevalence all over the </a:t>
            </a:r>
            <a:r>
              <a:rPr lang="en-US" sz="2800" dirty="0" smtClean="0">
                <a:latin typeface="Arial" panose="020B0604020202020204" pitchFamily="34" charset="0"/>
                <a:cs typeface="Arial" panose="020B0604020202020204" pitchFamily="34" charset="0"/>
              </a:rPr>
              <a:t>world it </a:t>
            </a:r>
            <a:r>
              <a:rPr lang="en-US" sz="2800" dirty="0">
                <a:latin typeface="Arial" panose="020B0604020202020204" pitchFamily="34" charset="0"/>
                <a:cs typeface="Arial" panose="020B0604020202020204" pitchFamily="34" charset="0"/>
              </a:rPr>
              <a:t>is more common in female compared with male in the third, fourth, and fifth decade of life3.Iin Iodine-rich areas higher frequency is papillary carcinoma of thyroid gland was noticed4. Reported incidence of both benign and malignant lesions in surgically treated thyroid swelling varies widely from one geographically area to other 5-6and the principle disease of thyroid gland are goiter "diffuse or nodular ", hypothyroidism, hyperthyroidism	</a:t>
            </a:r>
          </a:p>
        </p:txBody>
      </p:sp>
    </p:spTree>
    <p:extLst>
      <p:ext uri="{BB962C8B-B14F-4D97-AF65-F5344CB8AC3E}">
        <p14:creationId xmlns="" xmlns:p14="http://schemas.microsoft.com/office/powerpoint/2010/main" val="3682001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648" y="1515291"/>
            <a:ext cx="8596668" cy="4976477"/>
          </a:xfrm>
        </p:spPr>
        <p:txBody>
          <a:bodyPr>
            <a:normAutofit fontScale="90000"/>
          </a:bodyPr>
          <a:lstStyle/>
          <a:p>
            <a:r>
              <a:rPr lang="en-US" dirty="0" smtClean="0">
                <a:latin typeface="Times New Roman" panose="02020603050405020304" pitchFamily="18" charset="0"/>
                <a:ea typeface="Calibri" panose="020F0502020204030204" pitchFamily="34" charset="0"/>
              </a:rPr>
              <a:t/>
            </a:r>
            <a:br>
              <a:rPr lang="en-US" dirty="0" smtClean="0">
                <a:latin typeface="Times New Roman" panose="02020603050405020304" pitchFamily="18" charset="0"/>
                <a:ea typeface="Calibri" panose="020F0502020204030204" pitchFamily="34" charset="0"/>
              </a:rPr>
            </a:br>
            <a:r>
              <a:rPr lang="en-US" dirty="0" smtClean="0">
                <a:latin typeface="Times New Roman" panose="02020603050405020304" pitchFamily="18" charset="0"/>
                <a:ea typeface="Calibri" panose="020F0502020204030204" pitchFamily="34" charset="0"/>
              </a:rPr>
              <a:t/>
            </a:r>
            <a:br>
              <a:rPr lang="en-US" dirty="0" smtClean="0">
                <a:latin typeface="Times New Roman" panose="02020603050405020304" pitchFamily="18" charset="0"/>
                <a:ea typeface="Calibri" panose="020F0502020204030204" pitchFamily="34" charset="0"/>
              </a:rPr>
            </a:br>
            <a:r>
              <a:rPr lang="en-US" dirty="0">
                <a:latin typeface="Times New Roman" panose="02020603050405020304" pitchFamily="18" charset="0"/>
                <a:ea typeface="Calibri" panose="020F0502020204030204" pitchFamily="34" charset="0"/>
              </a:rPr>
              <a:t/>
            </a:r>
            <a:br>
              <a:rPr lang="en-US" dirty="0">
                <a:latin typeface="Times New Roman" panose="02020603050405020304" pitchFamily="18" charset="0"/>
                <a:ea typeface="Calibri" panose="020F0502020204030204" pitchFamily="34" charset="0"/>
              </a:rPr>
            </a:br>
            <a:r>
              <a:rPr lang="en-US" dirty="0" smtClean="0">
                <a:latin typeface="Times New Roman" panose="02020603050405020304" pitchFamily="18" charset="0"/>
                <a:ea typeface="Calibri" panose="020F0502020204030204" pitchFamily="34" charset="0"/>
              </a:rPr>
              <a:t/>
            </a:r>
            <a:br>
              <a:rPr lang="en-US" dirty="0" smtClean="0">
                <a:latin typeface="Times New Roman" panose="02020603050405020304" pitchFamily="18" charset="0"/>
                <a:ea typeface="Calibri" panose="020F0502020204030204" pitchFamily="34" charset="0"/>
              </a:rPr>
            </a:br>
            <a:r>
              <a:rPr lang="en-US" dirty="0">
                <a:latin typeface="Times New Roman" panose="02020603050405020304" pitchFamily="18" charset="0"/>
                <a:ea typeface="Calibri" panose="020F0502020204030204" pitchFamily="34" charset="0"/>
              </a:rPr>
              <a:t/>
            </a:r>
            <a:br>
              <a:rPr lang="en-US" dirty="0">
                <a:latin typeface="Times New Roman" panose="02020603050405020304" pitchFamily="18" charset="0"/>
                <a:ea typeface="Calibri" panose="020F0502020204030204" pitchFamily="34" charset="0"/>
              </a:rPr>
            </a:br>
            <a:r>
              <a:rPr lang="en-US" dirty="0" smtClean="0">
                <a:latin typeface="Times New Roman" panose="02020603050405020304" pitchFamily="18" charset="0"/>
                <a:ea typeface="Calibri" panose="020F0502020204030204" pitchFamily="34" charset="0"/>
              </a:rPr>
              <a:t/>
            </a:r>
            <a:br>
              <a:rPr lang="en-US" dirty="0" smtClean="0">
                <a:latin typeface="Times New Roman" panose="02020603050405020304" pitchFamily="18" charset="0"/>
                <a:ea typeface="Calibri" panose="020F0502020204030204" pitchFamily="34" charset="0"/>
              </a:rPr>
            </a:br>
            <a:r>
              <a:rPr lang="en-US" dirty="0">
                <a:latin typeface="Times New Roman" panose="02020603050405020304" pitchFamily="18" charset="0"/>
                <a:ea typeface="Calibri" panose="020F0502020204030204" pitchFamily="34" charset="0"/>
              </a:rPr>
              <a:t/>
            </a:r>
            <a:br>
              <a:rPr lang="en-US" dirty="0">
                <a:latin typeface="Times New Roman" panose="02020603050405020304" pitchFamily="18" charset="0"/>
                <a:ea typeface="Calibri" panose="020F0502020204030204" pitchFamily="34" charset="0"/>
              </a:rPr>
            </a:br>
            <a:r>
              <a:rPr lang="en-US" dirty="0" smtClean="0">
                <a:latin typeface="Times New Roman" panose="02020603050405020304" pitchFamily="18" charset="0"/>
                <a:ea typeface="Calibri" panose="020F0502020204030204" pitchFamily="34" charset="0"/>
              </a:rPr>
              <a:t/>
            </a:r>
            <a:br>
              <a:rPr lang="en-US" dirty="0" smtClean="0">
                <a:latin typeface="Times New Roman" panose="02020603050405020304" pitchFamily="18" charset="0"/>
                <a:ea typeface="Calibri" panose="020F0502020204030204" pitchFamily="34" charset="0"/>
              </a:rPr>
            </a:br>
            <a:r>
              <a:rPr lang="en-US" dirty="0" smtClean="0">
                <a:latin typeface="Times New Roman" panose="02020603050405020304" pitchFamily="18" charset="0"/>
                <a:ea typeface="Calibri" panose="020F0502020204030204" pitchFamily="34" charset="0"/>
              </a:rPr>
              <a:t>The </a:t>
            </a:r>
            <a:r>
              <a:rPr lang="en-US" dirty="0">
                <a:latin typeface="Times New Roman" panose="02020603050405020304" pitchFamily="18" charset="0"/>
                <a:ea typeface="Calibri" panose="020F0502020204030204" pitchFamily="34" charset="0"/>
              </a:rPr>
              <a:t>complex metabolism of metamizole has been the subject of many in-vivo studies (Levy et al., 1995). In the pharmacokinetics of metamizole, the specific CYP catalyzing the formation of the primary metabolic step to the active metabolite 4-aminoantipyrine (4-AA) is still not known. </a:t>
            </a:r>
            <a:endParaRPr lang="en-US" dirty="0"/>
          </a:p>
        </p:txBody>
      </p:sp>
    </p:spTree>
    <p:extLst>
      <p:ext uri="{BB962C8B-B14F-4D97-AF65-F5344CB8AC3E}">
        <p14:creationId xmlns="" xmlns:p14="http://schemas.microsoft.com/office/powerpoint/2010/main" val="3896020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604" y="442081"/>
            <a:ext cx="7498424" cy="1047083"/>
          </a:xfrm>
        </p:spPr>
        <p:txBody>
          <a:bodyPr>
            <a:normAutofit/>
          </a:bodyPr>
          <a:lstStyle/>
          <a:p>
            <a:r>
              <a:rPr lang="en-US" dirty="0"/>
              <a:t> </a:t>
            </a:r>
            <a:r>
              <a:rPr lang="en-US" sz="2000" dirty="0">
                <a:latin typeface="Arial" panose="020B0604020202020204" pitchFamily="34" charset="0"/>
                <a:cs typeface="Arial" panose="020B0604020202020204" pitchFamily="34" charset="0"/>
              </a:rPr>
              <a:t>Participation of specific human liver cytochrome P450 enzymes (left side) and phase-II-enzymes (right side) in drug metabolism. </a:t>
            </a:r>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672046" y="1645920"/>
            <a:ext cx="9640388" cy="4545874"/>
          </a:xfrm>
        </p:spPr>
      </p:pic>
    </p:spTree>
    <p:extLst>
      <p:ext uri="{BB962C8B-B14F-4D97-AF65-F5344CB8AC3E}">
        <p14:creationId xmlns="" xmlns:p14="http://schemas.microsoft.com/office/powerpoint/2010/main" val="389869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694" y="1112092"/>
            <a:ext cx="8596668" cy="1186972"/>
          </a:xfrm>
        </p:spPr>
        <p:txBody>
          <a:bodyPr>
            <a:noAutofit/>
          </a:bodyPr>
          <a:lstStyle/>
          <a:p>
            <a:pPr marL="342900" lvl="0" indent="-342900" algn="ctr">
              <a:spcBef>
                <a:spcPts val="435"/>
              </a:spcBef>
              <a:tabLst>
                <a:tab pos="588010" algn="l"/>
                <a:tab pos="588645" algn="l"/>
              </a:tabLst>
            </a:pPr>
            <a:r>
              <a:rPr lang="en-US" sz="2800" b="1" dirty="0">
                <a:latin typeface="Times New Roman" panose="02020603050405020304" pitchFamily="18" charset="0"/>
                <a:ea typeface="Times New Roman" panose="02020603050405020304" pitchFamily="18" charset="0"/>
              </a:rPr>
              <a:t>MATERIALS AND</a:t>
            </a:r>
            <a:r>
              <a:rPr lang="en-US" sz="2800" b="1" spc="-5" dirty="0">
                <a:latin typeface="Times New Roman" panose="02020603050405020304" pitchFamily="18" charset="0"/>
                <a:ea typeface="Times New Roman" panose="02020603050405020304" pitchFamily="18" charset="0"/>
              </a:rPr>
              <a:t> </a:t>
            </a:r>
            <a:r>
              <a:rPr lang="en-US" sz="2800" b="1" dirty="0">
                <a:latin typeface="Times New Roman" panose="02020603050405020304" pitchFamily="18" charset="0"/>
                <a:ea typeface="Times New Roman" panose="02020603050405020304" pitchFamily="18" charset="0"/>
              </a:rPr>
              <a:t>METHODS</a:t>
            </a:r>
            <a:br>
              <a:rPr lang="en-US" sz="2800" b="1" dirty="0">
                <a:latin typeface="Times New Roman" panose="02020603050405020304" pitchFamily="18" charset="0"/>
                <a:ea typeface="Times New Roman" panose="02020603050405020304" pitchFamily="18" charset="0"/>
              </a:rPr>
            </a:br>
            <a:endParaRPr lang="en-US" sz="28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1974694" y="2299064"/>
            <a:ext cx="8596668" cy="860400"/>
          </a:xfrm>
        </p:spPr>
        <p:txBody>
          <a:bodyPr>
            <a:noAutofit/>
          </a:bodyPr>
          <a:lstStyle/>
          <a:p>
            <a:r>
              <a:rPr lang="en-US" sz="3200" dirty="0">
                <a:solidFill>
                  <a:srgbClr val="4A66AC"/>
                </a:solidFill>
                <a:latin typeface="Arial" panose="020B0604020202020204" pitchFamily="34" charset="0"/>
                <a:ea typeface="+mj-ea"/>
                <a:cs typeface="Arial" panose="020B0604020202020204" pitchFamily="34" charset="0"/>
              </a:rPr>
              <a:t>Retrospective study of 210 cases diagnosed of  thyroid cancer  in Histopathology department  at Tripoli Medical Center  over 10 years period from January 2002 till December  2012. Demographic characteristics (age and gender, clinical information).</a:t>
            </a:r>
            <a:endParaRPr lang="en-US" sz="3200" dirty="0"/>
          </a:p>
        </p:txBody>
      </p:sp>
    </p:spTree>
    <p:extLst>
      <p:ext uri="{BB962C8B-B14F-4D97-AF65-F5344CB8AC3E}">
        <p14:creationId xmlns="" xmlns:p14="http://schemas.microsoft.com/office/powerpoint/2010/main" val="635822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5844" y="1933303"/>
            <a:ext cx="8596668" cy="3528408"/>
          </a:xfrm>
        </p:spPr>
        <p:txBody>
          <a:bodyPr>
            <a:normAutofit fontScale="90000"/>
          </a:bodyPr>
          <a:lstStyle/>
          <a:p>
            <a:r>
              <a:rPr lang="en-US" dirty="0" smtClean="0"/>
              <a:t/>
            </a:r>
            <a:br>
              <a:rPr lang="en-US" dirty="0" smtClean="0"/>
            </a:br>
            <a:r>
              <a:rPr lang="en-US" dirty="0"/>
              <a:t/>
            </a:r>
            <a:br>
              <a:rPr lang="en-US" dirty="0"/>
            </a:br>
            <a:r>
              <a:rPr lang="en-US" dirty="0" smtClean="0"/>
              <a:t>The </a:t>
            </a:r>
            <a:r>
              <a:rPr lang="en-US" dirty="0"/>
              <a:t>produced metabolites were identified and quantified using HPLC analysis. Enzyme kinetic data analysis was finally used to determine enzyme kinetic </a:t>
            </a:r>
            <a:r>
              <a:rPr lang="en-US" dirty="0" smtClean="0"/>
              <a:t>parameters by nanotechnology spectrophotometer.</a:t>
            </a:r>
            <a:endParaRPr lang="en-US" dirty="0"/>
          </a:p>
        </p:txBody>
      </p:sp>
    </p:spTree>
    <p:extLst>
      <p:ext uri="{BB962C8B-B14F-4D97-AF65-F5344CB8AC3E}">
        <p14:creationId xmlns="" xmlns:p14="http://schemas.microsoft.com/office/powerpoint/2010/main" val="1702829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5844" y="1020651"/>
            <a:ext cx="8596668" cy="690584"/>
          </a:xfrm>
        </p:spPr>
        <p:txBody>
          <a:bodyPr>
            <a:normAutofit fontScale="90000"/>
          </a:bodyPr>
          <a:lstStyle/>
          <a:p>
            <a:pPr algn="ctr"/>
            <a:r>
              <a:rPr lang="en-US" dirty="0" smtClean="0"/>
              <a:t>THE RESULTS</a:t>
            </a:r>
            <a:endParaRPr lang="en-US" dirty="0"/>
          </a:p>
        </p:txBody>
      </p:sp>
      <p:pic>
        <p:nvPicPr>
          <p:cNvPr id="6" name="Picture 5"/>
          <p:cNvPicPr>
            <a:picLocks noChangeAspect="1"/>
          </p:cNvPicPr>
          <p:nvPr/>
        </p:nvPicPr>
        <p:blipFill>
          <a:blip r:embed="rId2" cstate="print"/>
          <a:stretch>
            <a:fillRect/>
          </a:stretch>
        </p:blipFill>
        <p:spPr>
          <a:xfrm>
            <a:off x="1451182" y="1580606"/>
            <a:ext cx="10398034" cy="5277394"/>
          </a:xfrm>
          <a:prstGeom prst="rect">
            <a:avLst/>
          </a:prstGeom>
        </p:spPr>
      </p:pic>
    </p:spTree>
    <p:extLst>
      <p:ext uri="{BB962C8B-B14F-4D97-AF65-F5344CB8AC3E}">
        <p14:creationId xmlns="" xmlns:p14="http://schemas.microsoft.com/office/powerpoint/2010/main" val="2970079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2">
      <a:dk1>
        <a:srgbClr val="FFFFFF"/>
      </a:dk1>
      <a:lt1>
        <a:sysClr val="window" lastClr="FFFFFF"/>
      </a:lt1>
      <a:dk2>
        <a:srgbClr val="242852"/>
      </a:dk2>
      <a:lt2>
        <a:srgbClr val="ACCBF9"/>
      </a:lt2>
      <a:accent1>
        <a:srgbClr val="4A66AC"/>
      </a:accent1>
      <a:accent2>
        <a:srgbClr val="C00000"/>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501</TotalTime>
  <Words>272</Words>
  <Application>Microsoft Office PowerPoint</Application>
  <PresentationFormat>مخصص</PresentationFormat>
  <Paragraphs>19</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Facet</vt:lpstr>
      <vt:lpstr>Role of nanotechnology in clinical pharmacogenetics  &amp; Histopathological to identification of  Treated Thyroid Cancer     Salem.O.Abdalla, Ph.D of clinical pharmacology Pharmacogenetics  Wadi International University</vt:lpstr>
      <vt:lpstr>                      AIMS OF THE STUDY  Part one  aims  was to describe the incidence and the clinic pathological  of thyroid cancer among patients diagnosed in histopathology department   </vt:lpstr>
      <vt:lpstr>Part tow aims  investigate which specific cytochrome P450 enzymes are involved in the biotransformation of the analgesic-antipyretic common uses   with some anti-cancer drugs </vt:lpstr>
      <vt:lpstr>    Introduction  Thyroid cancer had marked variation in the prevalence all over the world it is more common in female compared with male in the third, fourth, and fifth decade of life3.Iin Iodine-rich areas higher frequency is papillary carcinoma of thyroid gland was noticed4. Reported incidence of both benign and malignant lesions in surgically treated thyroid swelling varies widely from one geographically area to other 5-6and the principle disease of thyroid gland are goiter "diffuse or nodular ", hypothyroidism, hyperthyroidism </vt:lpstr>
      <vt:lpstr>        The complex metabolism of metamizole has been the subject of many in-vivo studies (Levy et al., 1995). In the pharmacokinetics of metamizole, the specific CYP catalyzing the formation of the primary metabolic step to the active metabolite 4-aminoantipyrine (4-AA) is still not known. </vt:lpstr>
      <vt:lpstr> Participation of specific human liver cytochrome P450 enzymes (left side) and phase-II-enzymes (right side) in drug metabolism. </vt:lpstr>
      <vt:lpstr>MATERIALS AND METHODS </vt:lpstr>
      <vt:lpstr>  The produced metabolites were identified and quantified using HPLC analysis. Enzyme kinetic data analysis was finally used to determine enzyme kinetic parameters by nanotechnology spectrophotometer.</vt:lpstr>
      <vt:lpstr>THE RESULTS</vt:lpstr>
      <vt:lpstr>THE RESULTS</vt:lpstr>
      <vt:lpstr>Inculpation of  Metamizole with CYP 450</vt:lpstr>
      <vt:lpstr>الشريحة 12</vt:lpstr>
      <vt:lpstr>CONCLUSION  </vt:lpstr>
      <vt:lpstr>Thyroid cancer is more common in females compared to males. The most common pattern for the thyroid cancer was for papillary carcinoma with an incidence of 61.43%. Finally, we need to have multicenter studies for thyroid malignancy to investigate the national pattern and trend of thyroid</vt:lpstr>
      <vt:lpstr>Altogether, these findings suggest that CYP2C19 and CYP2D6 are medically important enzymes responsible for the metabolism of therapeutic agents on the analgesic-antipyretic drugs, metamizole and Aminopyrine and the role of the genetic polymorphisms in the genes coding for these enzymes for adverse effects should be further studied.</vt:lpstr>
      <vt:lpstr>Thanks for listening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nadeem</cp:lastModifiedBy>
  <cp:revision>47</cp:revision>
  <dcterms:created xsi:type="dcterms:W3CDTF">2019-12-01T12:05:06Z</dcterms:created>
  <dcterms:modified xsi:type="dcterms:W3CDTF">2019-12-10T18:55:11Z</dcterms:modified>
</cp:coreProperties>
</file>